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9" r:id="rId2"/>
    <p:sldId id="280" r:id="rId3"/>
    <p:sldId id="281" r:id="rId4"/>
    <p:sldId id="344" r:id="rId5"/>
    <p:sldId id="334" r:id="rId6"/>
    <p:sldId id="335" r:id="rId7"/>
    <p:sldId id="349" r:id="rId8"/>
    <p:sldId id="345" r:id="rId9"/>
    <p:sldId id="346" r:id="rId10"/>
    <p:sldId id="348" r:id="rId11"/>
    <p:sldId id="347" r:id="rId12"/>
    <p:sldId id="350" r:id="rId13"/>
    <p:sldId id="351" r:id="rId14"/>
    <p:sldId id="352" r:id="rId15"/>
    <p:sldId id="282" r:id="rId16"/>
    <p:sldId id="314" r:id="rId17"/>
    <p:sldId id="353" r:id="rId18"/>
    <p:sldId id="354" r:id="rId19"/>
    <p:sldId id="355" r:id="rId20"/>
  </p:sldIdLst>
  <p:sldSz cx="9144000" cy="5143500" type="screen16x9"/>
  <p:notesSz cx="6889750" cy="10021888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FB30864-D01C-49A7-B36E-2EE51F75B162}">
          <p14:sldIdLst>
            <p14:sldId id="259"/>
            <p14:sldId id="280"/>
          </p14:sldIdLst>
        </p14:section>
        <p14:section name="Background" id="{C0F546BE-3B4C-4E82-8B54-5C79037015CD}">
          <p14:sldIdLst>
            <p14:sldId id="281"/>
            <p14:sldId id="344"/>
            <p14:sldId id="334"/>
            <p14:sldId id="335"/>
            <p14:sldId id="349"/>
            <p14:sldId id="345"/>
            <p14:sldId id="346"/>
            <p14:sldId id="348"/>
            <p14:sldId id="347"/>
            <p14:sldId id="350"/>
            <p14:sldId id="351"/>
            <p14:sldId id="352"/>
          </p14:sldIdLst>
        </p14:section>
        <p14:section name="Outline of the Governance" id="{023D1C73-9F0D-40F8-B6A7-3CE5643F6FD3}">
          <p14:sldIdLst>
            <p14:sldId id="282"/>
            <p14:sldId id="314"/>
            <p14:sldId id="353"/>
            <p14:sldId id="354"/>
            <p14:sldId id="355"/>
          </p14:sldIdLst>
        </p14:section>
        <p14:section name="Finance" id="{921818DD-2AF2-4C50-A2CA-7104F269D9D7}">
          <p14:sldIdLst/>
        </p14:section>
        <p14:section name="Work Allocation" id="{D1AA9872-EB1C-4CAD-8EDD-311A1A81E491}">
          <p14:sldIdLst/>
        </p14:section>
        <p14:section name="Education Management" id="{403C3EA9-A7C2-475A-A3C5-5F82B992B234}">
          <p14:sldIdLst/>
        </p14:section>
        <p14:section name="Meeting Structure" id="{55BF5232-ADC1-4AC6-A1E4-D477D896DE5C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597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EFEF"/>
    <a:srgbClr val="F1EF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653" autoAdjust="0"/>
    <p:restoredTop sz="96433" autoAdjust="0"/>
  </p:normalViewPr>
  <p:slideViewPr>
    <p:cSldViewPr snapToGrid="0" showGuides="1">
      <p:cViewPr varScale="1">
        <p:scale>
          <a:sx n="139" d="100"/>
          <a:sy n="139" d="100"/>
        </p:scale>
        <p:origin x="184" y="688"/>
      </p:cViewPr>
      <p:guideLst>
        <p:guide orient="horz" pos="1597"/>
        <p:guide pos="2880"/>
      </p:guideLst>
    </p:cSldViewPr>
  </p:slideViewPr>
  <p:outlineViewPr>
    <p:cViewPr>
      <p:scale>
        <a:sx n="33" d="100"/>
        <a:sy n="33" d="100"/>
      </p:scale>
      <p:origin x="0" y="-1452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6" d="100"/>
          <a:sy n="86" d="100"/>
        </p:scale>
        <p:origin x="20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902597" y="0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r">
              <a:defRPr sz="1300"/>
            </a:lvl1pPr>
          </a:lstStyle>
          <a:p>
            <a:fld id="{243AB38A-B1B6-4CF4-9737-E1E5C73DA86F}" type="datetimeFigureOut">
              <a:rPr lang="nl-NL" smtClean="0"/>
              <a:t>02-12-2021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902597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r">
              <a:defRPr sz="1300"/>
            </a:lvl1pPr>
          </a:lstStyle>
          <a:p>
            <a:fld id="{B2F1B330-1C2E-47C6-8A9D-1114F90E79D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368787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902597" y="0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r">
              <a:defRPr sz="1300"/>
            </a:lvl1pPr>
          </a:lstStyle>
          <a:p>
            <a:fld id="{87012C6B-C807-4014-B6D4-CCA33426A2F8}" type="datetimeFigureOut">
              <a:rPr lang="nl-NL" smtClean="0"/>
              <a:t>02-12-2021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13450" cy="3382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34" tIns="48317" rIns="96634" bIns="48317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8975" y="4823034"/>
            <a:ext cx="5511800" cy="3946118"/>
          </a:xfrm>
          <a:prstGeom prst="rect">
            <a:avLst/>
          </a:prstGeom>
        </p:spPr>
        <p:txBody>
          <a:bodyPr vert="horz" lIns="96634" tIns="48317" rIns="96634" bIns="48317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902597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r">
              <a:defRPr sz="1300"/>
            </a:lvl1pPr>
          </a:lstStyle>
          <a:p>
            <a:fld id="{E05A9740-BD37-4DCA-BDC4-7DBBAE15FA3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52505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438150" y="1252538"/>
            <a:ext cx="6013450" cy="3382962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A9740-BD37-4DCA-BDC4-7DBBAE15FA3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73968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A2D55F-BA68-488D-8D4D-4421F53B96F9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6881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A2D55F-BA68-488D-8D4D-4421F53B96F9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8149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e Titel transpara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Instruction 17"/>
          <p:cNvSpPr txBox="1"/>
          <p:nvPr userDrawn="1"/>
        </p:nvSpPr>
        <p:spPr>
          <a:xfrm>
            <a:off x="-1818863" y="669454"/>
            <a:ext cx="1729409" cy="1015663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endParaRPr lang="en-US" sz="750" dirty="0">
              <a:solidFill>
                <a:schemeClr val="tx1"/>
              </a:solidFill>
            </a:endParaRPr>
          </a:p>
          <a:p>
            <a:r>
              <a:rPr lang="en-US" sz="750" dirty="0">
                <a:solidFill>
                  <a:schemeClr val="tx1"/>
                </a:solidFill>
              </a:rPr>
              <a:t>Choose image by clicking on the image icon or replace an existing image with the right mouse button and choose Change image.</a:t>
            </a:r>
          </a:p>
          <a:p>
            <a:r>
              <a:rPr lang="en-US" sz="750" dirty="0">
                <a:solidFill>
                  <a:schemeClr val="tx1"/>
                </a:solidFill>
              </a:rPr>
              <a:t>If necessary</a:t>
            </a:r>
            <a:r>
              <a:rPr lang="en-US" sz="750" baseline="0" dirty="0">
                <a:solidFill>
                  <a:schemeClr val="tx1"/>
                </a:solidFill>
              </a:rPr>
              <a:t>, adjust the image with the cropping tool.</a:t>
            </a:r>
            <a:endParaRPr lang="en-US" sz="750" dirty="0">
              <a:solidFill>
                <a:schemeClr val="tx1"/>
              </a:solidFill>
            </a:endParaRPr>
          </a:p>
          <a:p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15" name="Rechthoek 14"/>
          <p:cNvSpPr/>
          <p:nvPr userDrawn="1"/>
        </p:nvSpPr>
        <p:spPr>
          <a:xfrm>
            <a:off x="0" y="4104401"/>
            <a:ext cx="9144000" cy="1039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1" name="Faculty or Service 10"/>
          <p:cNvSpPr>
            <a:spLocks noGrp="1"/>
          </p:cNvSpPr>
          <p:nvPr>
            <p:ph type="body" sz="quarter" idx="10" hasCustomPrompt="1"/>
          </p:nvPr>
        </p:nvSpPr>
        <p:spPr>
          <a:xfrm>
            <a:off x="612000" y="4738371"/>
            <a:ext cx="7924800" cy="244078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en-US" dirty="0"/>
              <a:t>Department, Sub department or Capacity group</a:t>
            </a:r>
          </a:p>
        </p:txBody>
      </p:sp>
      <p:pic>
        <p:nvPicPr>
          <p:cNvPr id="14" name="HeaderLogoTUe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9820" y="63254"/>
            <a:ext cx="2227942" cy="606200"/>
          </a:xfrm>
          <a:prstGeom prst="rect">
            <a:avLst/>
          </a:prstGeom>
        </p:spPr>
      </p:pic>
      <p:sp>
        <p:nvSpPr>
          <p:cNvPr id="13" name="Tijdelijke aanduiding voor afbeelding 12"/>
          <p:cNvSpPr>
            <a:spLocks noGrp="1"/>
          </p:cNvSpPr>
          <p:nvPr>
            <p:ph type="pic" sz="quarter" idx="11" hasCustomPrompt="1"/>
          </p:nvPr>
        </p:nvSpPr>
        <p:spPr>
          <a:xfrm>
            <a:off x="-1" y="685801"/>
            <a:ext cx="9144001" cy="3884612"/>
          </a:xfrm>
          <a:solidFill>
            <a:srgbClr val="F1EFEF"/>
          </a:solidFill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6" name="Name Function 5"/>
          <p:cNvSpPr>
            <a:spLocks noGrp="1"/>
          </p:cNvSpPr>
          <p:nvPr>
            <p:ph type="body" sz="quarter" idx="12" hasCustomPrompt="1"/>
          </p:nvPr>
        </p:nvSpPr>
        <p:spPr>
          <a:xfrm>
            <a:off x="-1" y="3943350"/>
            <a:ext cx="9144000" cy="627063"/>
          </a:xfrm>
          <a:solidFill>
            <a:schemeClr val="tx2">
              <a:alpha val="70000"/>
            </a:schemeClr>
          </a:solidFill>
        </p:spPr>
        <p:txBody>
          <a:bodyPr lIns="608400" rIns="608400" bIns="262800" anchor="b" anchorCtr="0"/>
          <a:lstStyle>
            <a:lvl1pPr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Name, Function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1" y="3699001"/>
            <a:ext cx="9144001" cy="244349"/>
          </a:xfrm>
          <a:solidFill>
            <a:schemeClr val="tx2">
              <a:alpha val="70000"/>
            </a:schemeClr>
          </a:solidFill>
        </p:spPr>
        <p:txBody>
          <a:bodyPr lIns="608400" rIns="608400"/>
          <a:lstStyle>
            <a:lvl1pPr marL="0" indent="0" algn="l">
              <a:buNone/>
              <a:defRPr sz="1500" b="1">
                <a:solidFill>
                  <a:schemeClr val="bg1"/>
                </a:solidFill>
              </a:defRPr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 dirty="0"/>
              <a:t>Subtitle of the presentation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0" y="2850357"/>
            <a:ext cx="9144000" cy="848643"/>
          </a:xfrm>
          <a:solidFill>
            <a:schemeClr val="tx2">
              <a:alpha val="70000"/>
            </a:schemeClr>
          </a:solidFill>
        </p:spPr>
        <p:txBody>
          <a:bodyPr lIns="612000" tIns="306000" rIns="612000" anchor="t"/>
          <a:lstStyle>
            <a:lvl1pPr algn="l">
              <a:lnSpc>
                <a:spcPts val="2250"/>
              </a:lnSpc>
              <a:defRPr sz="22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of the presentation over two lines</a:t>
            </a:r>
          </a:p>
        </p:txBody>
      </p:sp>
    </p:spTree>
    <p:extLst>
      <p:ext uri="{BB962C8B-B14F-4D97-AF65-F5344CB8AC3E}">
        <p14:creationId xmlns:p14="http://schemas.microsoft.com/office/powerpoint/2010/main" val="3464295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610100" y="1260000"/>
            <a:ext cx="7922712" cy="331041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Slide text</a:t>
            </a:r>
          </a:p>
          <a:p>
            <a:pPr lvl="1"/>
            <a:r>
              <a:rPr lang="en-US" dirty="0" err="1"/>
              <a:t>Tweede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Derde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Vierde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/>
            <a:r>
              <a:rPr lang="en-US" dirty="0" err="1"/>
              <a:t>Vijfde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Take the power of Story telling and Gamification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C10D-CD46-426F-915E-6C78530279C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kstvak 7"/>
          <p:cNvSpPr txBox="1"/>
          <p:nvPr userDrawn="1"/>
        </p:nvSpPr>
        <p:spPr>
          <a:xfrm>
            <a:off x="-1818864" y="1193732"/>
            <a:ext cx="1769165" cy="2183088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noAutofit/>
          </a:bodyPr>
          <a:lstStyle/>
          <a:p>
            <a:r>
              <a:rPr lang="en-US" sz="750" dirty="0"/>
              <a:t>Format the text by increasing or decreasing the list level.</a:t>
            </a:r>
          </a:p>
          <a:p>
            <a:endParaRPr lang="en-US" sz="750" dirty="0"/>
          </a:p>
          <a:p>
            <a:r>
              <a:rPr lang="en-US" sz="750" dirty="0"/>
              <a:t>Place cursor in the text and use these </a:t>
            </a:r>
          </a:p>
          <a:p>
            <a:r>
              <a:rPr lang="en-US" sz="750" dirty="0"/>
              <a:t>2 buttons (tab Start - group Paragraph)</a:t>
            </a:r>
          </a:p>
          <a:p>
            <a:endParaRPr lang="en-US" sz="750" dirty="0"/>
          </a:p>
          <a:p>
            <a:endParaRPr lang="en-US" sz="750" dirty="0"/>
          </a:p>
          <a:p>
            <a:endParaRPr lang="en-US" sz="750" dirty="0"/>
          </a:p>
          <a:p>
            <a:endParaRPr lang="en-US" sz="750" dirty="0"/>
          </a:p>
          <a:p>
            <a:endParaRPr lang="en-US" sz="750" dirty="0"/>
          </a:p>
          <a:p>
            <a:endParaRPr lang="en-US" sz="750" dirty="0"/>
          </a:p>
          <a:p>
            <a:endParaRPr lang="en-US" sz="750" dirty="0"/>
          </a:p>
          <a:p>
            <a:r>
              <a:rPr lang="en-US" sz="750" dirty="0"/>
              <a:t>1 = Normal text</a:t>
            </a:r>
          </a:p>
          <a:p>
            <a:r>
              <a:rPr lang="en-US" sz="900" dirty="0"/>
              <a:t>2 = Paragraph text</a:t>
            </a:r>
          </a:p>
          <a:p>
            <a:r>
              <a:rPr lang="en-US" sz="750" dirty="0"/>
              <a:t>3 = • text</a:t>
            </a:r>
          </a:p>
          <a:p>
            <a:r>
              <a:rPr lang="en-US" sz="750" dirty="0"/>
              <a:t>4 =    • text</a:t>
            </a:r>
          </a:p>
          <a:p>
            <a:r>
              <a:rPr lang="en-US" sz="750" dirty="0"/>
              <a:t>5 =       • text</a:t>
            </a:r>
            <a:endParaRPr lang="en-US" sz="750" b="1" baseline="0" dirty="0"/>
          </a:p>
        </p:txBody>
      </p:sp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580216" y="1875513"/>
            <a:ext cx="964406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58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in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612000" y="626165"/>
            <a:ext cx="3600000" cy="394345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Slide text</a:t>
            </a:r>
          </a:p>
          <a:p>
            <a:pPr lvl="1"/>
            <a:r>
              <a:rPr lang="en-US" dirty="0" err="1"/>
              <a:t>Tweede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Derde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Vierde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/>
            <a:r>
              <a:rPr lang="en-US" dirty="0" err="1"/>
              <a:t>Vijfde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629150" y="626165"/>
            <a:ext cx="3600000" cy="394345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Slide text</a:t>
            </a:r>
          </a:p>
          <a:p>
            <a:pPr lvl="1"/>
            <a:r>
              <a:rPr lang="en-US" dirty="0" err="1"/>
              <a:t>Tweede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Derde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Vierde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/>
            <a:r>
              <a:rPr lang="en-US" dirty="0" err="1"/>
              <a:t>Vijfde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Take the power of Story telling and Gamification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C10D-CD46-426F-915E-6C78530279C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ekstvak 9"/>
          <p:cNvSpPr txBox="1"/>
          <p:nvPr userDrawn="1"/>
        </p:nvSpPr>
        <p:spPr>
          <a:xfrm>
            <a:off x="-1818864" y="1193732"/>
            <a:ext cx="1769165" cy="2183088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noAutofit/>
          </a:bodyPr>
          <a:lstStyle/>
          <a:p>
            <a:r>
              <a:rPr lang="en-US" sz="750" dirty="0"/>
              <a:t>Format the text by increasing or decreasing the list level.</a:t>
            </a:r>
          </a:p>
          <a:p>
            <a:endParaRPr lang="en-US" sz="750" dirty="0"/>
          </a:p>
          <a:p>
            <a:r>
              <a:rPr lang="en-US" sz="750" dirty="0"/>
              <a:t>Place cursor in the text and use these </a:t>
            </a:r>
          </a:p>
          <a:p>
            <a:r>
              <a:rPr lang="en-US" sz="750" dirty="0"/>
              <a:t>2 buttons (tab Start - group Paragraph)</a:t>
            </a:r>
          </a:p>
          <a:p>
            <a:endParaRPr lang="en-US" sz="750" dirty="0"/>
          </a:p>
          <a:p>
            <a:endParaRPr lang="en-US" sz="750" dirty="0"/>
          </a:p>
          <a:p>
            <a:endParaRPr lang="en-US" sz="750" dirty="0"/>
          </a:p>
          <a:p>
            <a:endParaRPr lang="en-US" sz="750" dirty="0"/>
          </a:p>
          <a:p>
            <a:endParaRPr lang="en-US" sz="750" dirty="0"/>
          </a:p>
          <a:p>
            <a:endParaRPr lang="en-US" sz="750" dirty="0"/>
          </a:p>
          <a:p>
            <a:endParaRPr lang="en-US" sz="750" dirty="0"/>
          </a:p>
          <a:p>
            <a:r>
              <a:rPr lang="en-US" sz="750" dirty="0"/>
              <a:t>1 = Normal text</a:t>
            </a:r>
          </a:p>
          <a:p>
            <a:r>
              <a:rPr lang="en-US" sz="900" dirty="0"/>
              <a:t>2 = Paragraph text</a:t>
            </a:r>
          </a:p>
          <a:p>
            <a:r>
              <a:rPr lang="en-US" sz="750" dirty="0"/>
              <a:t>3 = • text</a:t>
            </a:r>
          </a:p>
          <a:p>
            <a:r>
              <a:rPr lang="en-US" sz="750" dirty="0"/>
              <a:t>4 =    • text</a:t>
            </a:r>
          </a:p>
          <a:p>
            <a:r>
              <a:rPr lang="en-US" sz="750" dirty="0"/>
              <a:t>5 =       • text</a:t>
            </a:r>
            <a:endParaRPr lang="en-US" sz="750" b="1" baseline="0" dirty="0"/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580216" y="1875513"/>
            <a:ext cx="964406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047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links - Foto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612000" y="626165"/>
            <a:ext cx="3600000" cy="394345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Slide text</a:t>
            </a:r>
          </a:p>
          <a:p>
            <a:pPr lvl="1"/>
            <a:r>
              <a:rPr lang="en-US" dirty="0" err="1"/>
              <a:t>Tweede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Derde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Vierde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/>
            <a:r>
              <a:rPr lang="en-US" dirty="0" err="1"/>
              <a:t>Vijfde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Take the power of Story telling and Gamification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C10D-CD46-426F-915E-6C78530279C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ijdelijke aanduiding voor afbeelding 4"/>
          <p:cNvSpPr>
            <a:spLocks noGrp="1"/>
          </p:cNvSpPr>
          <p:nvPr>
            <p:ph type="pic" sz="quarter" idx="13" hasCustomPrompt="1"/>
          </p:nvPr>
        </p:nvSpPr>
        <p:spPr>
          <a:xfrm>
            <a:off x="4574483" y="-1"/>
            <a:ext cx="4572000" cy="456961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8" name="Tekstvak 7"/>
          <p:cNvSpPr txBox="1"/>
          <p:nvPr userDrawn="1"/>
        </p:nvSpPr>
        <p:spPr>
          <a:xfrm>
            <a:off x="-1818864" y="1193732"/>
            <a:ext cx="1769165" cy="2183088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noAutofit/>
          </a:bodyPr>
          <a:lstStyle/>
          <a:p>
            <a:r>
              <a:rPr lang="en-US" sz="750" dirty="0"/>
              <a:t>Format the text by increasing or decreasing the list level.</a:t>
            </a:r>
          </a:p>
          <a:p>
            <a:endParaRPr lang="en-US" sz="750" dirty="0"/>
          </a:p>
          <a:p>
            <a:r>
              <a:rPr lang="en-US" sz="750" dirty="0"/>
              <a:t>Place cursor in the text and use these </a:t>
            </a:r>
          </a:p>
          <a:p>
            <a:r>
              <a:rPr lang="en-US" sz="750" dirty="0"/>
              <a:t>2 buttons (tab Start - group Paragraph)</a:t>
            </a:r>
          </a:p>
          <a:p>
            <a:endParaRPr lang="en-US" sz="750" dirty="0"/>
          </a:p>
          <a:p>
            <a:endParaRPr lang="en-US" sz="750" dirty="0"/>
          </a:p>
          <a:p>
            <a:endParaRPr lang="en-US" sz="750" dirty="0"/>
          </a:p>
          <a:p>
            <a:endParaRPr lang="en-US" sz="750" dirty="0"/>
          </a:p>
          <a:p>
            <a:endParaRPr lang="en-US" sz="750" dirty="0"/>
          </a:p>
          <a:p>
            <a:endParaRPr lang="en-US" sz="750" dirty="0"/>
          </a:p>
          <a:p>
            <a:endParaRPr lang="en-US" sz="750" dirty="0"/>
          </a:p>
          <a:p>
            <a:r>
              <a:rPr lang="en-US" sz="750" dirty="0"/>
              <a:t>1 = Normal text</a:t>
            </a:r>
          </a:p>
          <a:p>
            <a:r>
              <a:rPr lang="en-US" sz="900" dirty="0"/>
              <a:t>2 = Paragraph text</a:t>
            </a:r>
          </a:p>
          <a:p>
            <a:r>
              <a:rPr lang="en-US" sz="750" dirty="0"/>
              <a:t>3 = • text</a:t>
            </a:r>
          </a:p>
          <a:p>
            <a:r>
              <a:rPr lang="en-US" sz="750" dirty="0"/>
              <a:t>4 =    • text</a:t>
            </a:r>
          </a:p>
          <a:p>
            <a:r>
              <a:rPr lang="en-US" sz="750" dirty="0"/>
              <a:t>5 =       • text</a:t>
            </a:r>
            <a:endParaRPr lang="en-US" sz="750" b="1" baseline="0" dirty="0"/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580216" y="1875513"/>
            <a:ext cx="964406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120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 Blauwe achtergron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oettekst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Take the power of Story telling and Gamification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CEC10D-CD46-426F-915E-6C78530279C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itel 1"/>
          <p:cNvSpPr>
            <a:spLocks noGrp="1"/>
          </p:cNvSpPr>
          <p:nvPr>
            <p:ph type="title" hasCustomPrompt="1"/>
          </p:nvPr>
        </p:nvSpPr>
        <p:spPr>
          <a:xfrm>
            <a:off x="612000" y="544228"/>
            <a:ext cx="7923213" cy="39444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4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610100" y="1260000"/>
            <a:ext cx="7922712" cy="331041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Slide text</a:t>
            </a:r>
          </a:p>
          <a:p>
            <a:pPr lvl="1"/>
            <a:r>
              <a:rPr lang="en-US" dirty="0" err="1"/>
              <a:t>Tweede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Derde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Vierde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/>
            <a:r>
              <a:rPr lang="en-US" dirty="0" err="1"/>
              <a:t>Vijfde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</p:txBody>
      </p:sp>
      <p:sp>
        <p:nvSpPr>
          <p:cNvPr id="8" name="Tekstvak 7"/>
          <p:cNvSpPr txBox="1"/>
          <p:nvPr userDrawn="1"/>
        </p:nvSpPr>
        <p:spPr>
          <a:xfrm>
            <a:off x="-1818864" y="1193732"/>
            <a:ext cx="1769165" cy="2183088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noAutofit/>
          </a:bodyPr>
          <a:lstStyle/>
          <a:p>
            <a:r>
              <a:rPr lang="en-US" sz="750" dirty="0"/>
              <a:t>Format the text by increasing or decreasing the list level.</a:t>
            </a:r>
          </a:p>
          <a:p>
            <a:endParaRPr lang="en-US" sz="750" dirty="0"/>
          </a:p>
          <a:p>
            <a:r>
              <a:rPr lang="en-US" sz="750" dirty="0"/>
              <a:t>Place cursor in the text and use these </a:t>
            </a:r>
          </a:p>
          <a:p>
            <a:r>
              <a:rPr lang="en-US" sz="750" dirty="0"/>
              <a:t>2 buttons (tab Start - group Paragraph)</a:t>
            </a:r>
          </a:p>
          <a:p>
            <a:endParaRPr lang="en-US" sz="750" dirty="0"/>
          </a:p>
          <a:p>
            <a:endParaRPr lang="en-US" sz="750" dirty="0"/>
          </a:p>
          <a:p>
            <a:endParaRPr lang="en-US" sz="750" dirty="0"/>
          </a:p>
          <a:p>
            <a:endParaRPr lang="en-US" sz="750" dirty="0"/>
          </a:p>
          <a:p>
            <a:endParaRPr lang="en-US" sz="750" dirty="0"/>
          </a:p>
          <a:p>
            <a:endParaRPr lang="en-US" sz="750" dirty="0"/>
          </a:p>
          <a:p>
            <a:endParaRPr lang="en-US" sz="750" dirty="0"/>
          </a:p>
          <a:p>
            <a:r>
              <a:rPr lang="en-US" sz="750" dirty="0"/>
              <a:t>1 = Normal text</a:t>
            </a:r>
          </a:p>
          <a:p>
            <a:r>
              <a:rPr lang="en-US" sz="900" dirty="0"/>
              <a:t>2 = Paragraph text</a:t>
            </a:r>
          </a:p>
          <a:p>
            <a:r>
              <a:rPr lang="en-US" sz="750" dirty="0"/>
              <a:t>3 = • text</a:t>
            </a:r>
          </a:p>
          <a:p>
            <a:r>
              <a:rPr lang="en-US" sz="750" dirty="0"/>
              <a:t>4 =    • text</a:t>
            </a:r>
          </a:p>
          <a:p>
            <a:r>
              <a:rPr lang="en-US" sz="750" dirty="0"/>
              <a:t>5 =       • text</a:t>
            </a:r>
            <a:endParaRPr lang="en-US" sz="750" b="1" baseline="0" dirty="0"/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580216" y="1875513"/>
            <a:ext cx="964406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325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tab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12000" y="544228"/>
            <a:ext cx="7923213" cy="394448"/>
          </a:xfrm>
        </p:spPr>
        <p:txBody>
          <a:bodyPr/>
          <a:lstStyle>
            <a:lvl1pPr>
              <a:defRPr sz="1950" b="0" baseline="0"/>
            </a:lvl1pPr>
          </a:lstStyle>
          <a:p>
            <a:r>
              <a:rPr lang="en-US" dirty="0"/>
              <a:t>Table Title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610100" y="2706657"/>
            <a:ext cx="7922712" cy="18629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Slide text</a:t>
            </a:r>
          </a:p>
          <a:p>
            <a:pPr lvl="1"/>
            <a:r>
              <a:rPr lang="en-US" dirty="0" err="1"/>
              <a:t>Tweede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Derde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Vierde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/>
            <a:r>
              <a:rPr lang="en-US" dirty="0" err="1"/>
              <a:t>Vijfde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Take the power of Story telling and Gamification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C10D-CD46-426F-915E-6C78530279C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jdelijke aanduiding voor tabel 6"/>
          <p:cNvSpPr>
            <a:spLocks noGrp="1"/>
          </p:cNvSpPr>
          <p:nvPr>
            <p:ph type="tbl" sz="quarter" idx="13" hasCustomPrompt="1"/>
          </p:nvPr>
        </p:nvSpPr>
        <p:spPr>
          <a:xfrm>
            <a:off x="612000" y="1073582"/>
            <a:ext cx="7924800" cy="149816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Table</a:t>
            </a:r>
          </a:p>
        </p:txBody>
      </p:sp>
      <p:sp>
        <p:nvSpPr>
          <p:cNvPr id="11" name="Tekstvak 10"/>
          <p:cNvSpPr txBox="1"/>
          <p:nvPr userDrawn="1"/>
        </p:nvSpPr>
        <p:spPr>
          <a:xfrm>
            <a:off x="-1818863" y="1086899"/>
            <a:ext cx="1729409" cy="207749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sz="750" baseline="0" dirty="0">
                <a:solidFill>
                  <a:schemeClr val="tx1"/>
                </a:solidFill>
              </a:rPr>
              <a:t>Add table by clicking on table icon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10" name="Tekstvak 9"/>
          <p:cNvSpPr txBox="1"/>
          <p:nvPr userDrawn="1"/>
        </p:nvSpPr>
        <p:spPr>
          <a:xfrm>
            <a:off x="-1818864" y="2384357"/>
            <a:ext cx="1769165" cy="2183088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noAutofit/>
          </a:bodyPr>
          <a:lstStyle/>
          <a:p>
            <a:r>
              <a:rPr lang="en-US" sz="750" dirty="0"/>
              <a:t>Format the text by increasing or decreasing the list level.</a:t>
            </a:r>
          </a:p>
          <a:p>
            <a:endParaRPr lang="en-US" sz="750" dirty="0"/>
          </a:p>
          <a:p>
            <a:r>
              <a:rPr lang="en-US" sz="750" dirty="0"/>
              <a:t>Place cursor in the text and use these </a:t>
            </a:r>
          </a:p>
          <a:p>
            <a:r>
              <a:rPr lang="en-US" sz="750" dirty="0"/>
              <a:t>2 buttons (tab Start - group Paragraph)</a:t>
            </a:r>
          </a:p>
          <a:p>
            <a:endParaRPr lang="en-US" sz="750" dirty="0"/>
          </a:p>
          <a:p>
            <a:endParaRPr lang="en-US" sz="750" dirty="0"/>
          </a:p>
          <a:p>
            <a:endParaRPr lang="en-US" sz="750" dirty="0"/>
          </a:p>
          <a:p>
            <a:endParaRPr lang="en-US" sz="750" dirty="0"/>
          </a:p>
          <a:p>
            <a:endParaRPr lang="en-US" sz="750" dirty="0"/>
          </a:p>
          <a:p>
            <a:endParaRPr lang="en-US" sz="750" dirty="0"/>
          </a:p>
          <a:p>
            <a:endParaRPr lang="en-US" sz="750" dirty="0"/>
          </a:p>
          <a:p>
            <a:r>
              <a:rPr lang="en-US" sz="750" dirty="0"/>
              <a:t>1 = Normal text</a:t>
            </a:r>
          </a:p>
          <a:p>
            <a:r>
              <a:rPr lang="en-US" sz="900" dirty="0"/>
              <a:t>2 = Paragraph text</a:t>
            </a:r>
          </a:p>
          <a:p>
            <a:r>
              <a:rPr lang="en-US" sz="750" dirty="0"/>
              <a:t>3 = • text</a:t>
            </a:r>
          </a:p>
          <a:p>
            <a:r>
              <a:rPr lang="en-US" sz="750" dirty="0"/>
              <a:t>4 =    • text</a:t>
            </a:r>
          </a:p>
          <a:p>
            <a:r>
              <a:rPr lang="en-US" sz="750" dirty="0"/>
              <a:t>5 =       • text</a:t>
            </a:r>
            <a:endParaRPr lang="en-US" sz="750" b="1" baseline="0" dirty="0"/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580216" y="3066138"/>
            <a:ext cx="964406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145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12000" y="544228"/>
            <a:ext cx="7923213" cy="394448"/>
          </a:xfrm>
        </p:spPr>
        <p:txBody>
          <a:bodyPr/>
          <a:lstStyle>
            <a:lvl1pPr>
              <a:defRPr sz="1950" b="0"/>
            </a:lvl1pPr>
          </a:lstStyle>
          <a:p>
            <a:r>
              <a:rPr lang="en-US" dirty="0"/>
              <a:t>Chart title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Take the power of Story telling and Gamification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C10D-CD46-426F-915E-6C78530279C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jdelijke aanduiding voor grafiek 7"/>
          <p:cNvSpPr>
            <a:spLocks noGrp="1"/>
          </p:cNvSpPr>
          <p:nvPr>
            <p:ph type="chart" sz="quarter" idx="13" hasCustomPrompt="1"/>
          </p:nvPr>
        </p:nvSpPr>
        <p:spPr>
          <a:xfrm>
            <a:off x="815009" y="1073480"/>
            <a:ext cx="7454348" cy="32425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Chart</a:t>
            </a:r>
          </a:p>
        </p:txBody>
      </p:sp>
      <p:sp>
        <p:nvSpPr>
          <p:cNvPr id="9" name="Tekstvak 8"/>
          <p:cNvSpPr txBox="1"/>
          <p:nvPr userDrawn="1"/>
        </p:nvSpPr>
        <p:spPr>
          <a:xfrm>
            <a:off x="-1818863" y="1086899"/>
            <a:ext cx="1729409" cy="207749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sz="750" baseline="0" dirty="0">
                <a:solidFill>
                  <a:schemeClr val="tx1"/>
                </a:solidFill>
              </a:rPr>
              <a:t>Add chart by clicking on chart icon</a:t>
            </a:r>
            <a:endParaRPr lang="en-US" sz="7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662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hidden="1"/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3999" y="0"/>
            <a:ext cx="9144000" cy="5143500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12000" y="544228"/>
            <a:ext cx="7923213" cy="39444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Slide title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10100" y="1260000"/>
            <a:ext cx="7922712" cy="331041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Slide text</a:t>
            </a:r>
          </a:p>
          <a:p>
            <a:pPr lvl="1"/>
            <a:r>
              <a:rPr lang="en-US" dirty="0" err="1"/>
              <a:t>Tweede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Derde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Vierde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/>
            <a:r>
              <a:rPr lang="en-US" dirty="0" err="1"/>
              <a:t>Vijfde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</p:txBody>
      </p:sp>
      <p:sp>
        <p:nvSpPr>
          <p:cNvPr id="10" name="Rechthoek 9"/>
          <p:cNvSpPr/>
          <p:nvPr userDrawn="1"/>
        </p:nvSpPr>
        <p:spPr>
          <a:xfrm>
            <a:off x="0" y="4569619"/>
            <a:ext cx="9144000" cy="5738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989178" y="4772381"/>
            <a:ext cx="6728631" cy="351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Take the power of Story telling and Gamification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12000" y="4773600"/>
            <a:ext cx="601313" cy="351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B7CEC10D-CD46-426F-915E-6C78530279C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FooterLogoTUe"/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9920" y="4628189"/>
            <a:ext cx="921122" cy="45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351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61" r:id="rId4"/>
    <p:sldLayoutId id="2147483662" r:id="rId5"/>
    <p:sldLayoutId id="2147483663" r:id="rId6"/>
    <p:sldLayoutId id="2147483664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514350" rtl="0" eaLnBrk="1" latinLnBrk="0" hangingPunct="1">
        <a:lnSpc>
          <a:spcPts val="2700"/>
        </a:lnSpc>
        <a:spcBef>
          <a:spcPct val="0"/>
        </a:spcBef>
        <a:buNone/>
        <a:defRPr sz="27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0" indent="0" algn="l" defTabSz="514350" rtl="0" eaLnBrk="1" latinLnBrk="0" hangingPunct="1">
        <a:lnSpc>
          <a:spcPct val="100000"/>
        </a:lnSpc>
        <a:spcBef>
          <a:spcPts val="413"/>
        </a:spcBef>
        <a:spcAft>
          <a:spcPts val="413"/>
        </a:spcAft>
        <a:buFont typeface="Arial" panose="020B0604020202020204" pitchFamily="34" charset="0"/>
        <a:buNone/>
        <a:defRPr sz="1650" kern="1200">
          <a:solidFill>
            <a:schemeClr val="bg2"/>
          </a:solidFill>
          <a:latin typeface="+mn-lt"/>
          <a:ea typeface="+mn-ea"/>
          <a:cs typeface="+mn-cs"/>
        </a:defRPr>
      </a:lvl1pPr>
      <a:lvl2pPr marL="0" indent="0" algn="l" defTabSz="514350" rtl="0" eaLnBrk="1" latinLnBrk="0" hangingPunct="1">
        <a:lnSpc>
          <a:spcPct val="100000"/>
        </a:lnSpc>
        <a:spcBef>
          <a:spcPts val="413"/>
        </a:spcBef>
        <a:spcAft>
          <a:spcPts val="413"/>
        </a:spcAft>
        <a:buFont typeface="Arial" panose="020B0604020202020204" pitchFamily="34" charset="0"/>
        <a:buNone/>
        <a:defRPr sz="1950" kern="1200">
          <a:solidFill>
            <a:schemeClr val="bg2"/>
          </a:solidFill>
          <a:latin typeface="+mn-lt"/>
          <a:ea typeface="+mn-ea"/>
          <a:cs typeface="+mn-cs"/>
        </a:defRPr>
      </a:lvl2pPr>
      <a:lvl3pPr marL="202500" indent="-202500" algn="l" defTabSz="514350" rtl="0" eaLnBrk="1" latinLnBrk="0" hangingPunct="1">
        <a:lnSpc>
          <a:spcPct val="100000"/>
        </a:lnSpc>
        <a:spcBef>
          <a:spcPts val="413"/>
        </a:spcBef>
        <a:buClr>
          <a:schemeClr val="bg2"/>
        </a:buClr>
        <a:buSzPct val="100000"/>
        <a:buFont typeface="Arial" panose="020B0604020202020204" pitchFamily="34" charset="0"/>
        <a:buChar char="•"/>
        <a:defRPr sz="1650" kern="1200">
          <a:solidFill>
            <a:schemeClr val="bg2"/>
          </a:solidFill>
          <a:latin typeface="+mn-lt"/>
          <a:ea typeface="+mn-ea"/>
          <a:cs typeface="+mn-cs"/>
        </a:defRPr>
      </a:lvl3pPr>
      <a:lvl4pPr marL="405000" indent="-202500" algn="l" defTabSz="514350" rtl="0" eaLnBrk="1" latinLnBrk="0" hangingPunct="1">
        <a:lnSpc>
          <a:spcPct val="100000"/>
        </a:lnSpc>
        <a:spcBef>
          <a:spcPts val="0"/>
        </a:spcBef>
        <a:buClr>
          <a:schemeClr val="bg2"/>
        </a:buClr>
        <a:buFont typeface="Arial" panose="020B0604020202020204" pitchFamily="34" charset="0"/>
        <a:buChar char="•"/>
        <a:defRPr sz="1500" kern="1200">
          <a:solidFill>
            <a:schemeClr val="bg2"/>
          </a:solidFill>
          <a:latin typeface="+mn-lt"/>
          <a:ea typeface="+mn-ea"/>
          <a:cs typeface="+mn-cs"/>
        </a:defRPr>
      </a:lvl4pPr>
      <a:lvl5pPr marL="607500" indent="-202500" algn="l" defTabSz="51435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350" kern="1200">
          <a:solidFill>
            <a:schemeClr val="bg2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879" userDrawn="1">
          <p15:clr>
            <a:srgbClr val="F26B43"/>
          </p15:clr>
        </p15:guide>
        <p15:guide id="2" pos="383" userDrawn="1">
          <p15:clr>
            <a:srgbClr val="F26B43"/>
          </p15:clr>
        </p15:guide>
        <p15:guide id="3" pos="537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ekst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/>
              <a:t>Challenge </a:t>
            </a:r>
            <a:r>
              <a:rPr lang="nl-NL" dirty="0" err="1"/>
              <a:t>based</a:t>
            </a:r>
            <a:r>
              <a:rPr lang="nl-NL" dirty="0"/>
              <a:t> </a:t>
            </a:r>
            <a:r>
              <a:rPr lang="nl-NL" dirty="0" err="1"/>
              <a:t>learning</a:t>
            </a:r>
            <a:endParaRPr lang="nl-NL" dirty="0"/>
          </a:p>
        </p:txBody>
      </p:sp>
      <p:pic>
        <p:nvPicPr>
          <p:cNvPr id="32" name="Tijdelijke aanduiding voor afbeelding 31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6" name="Tijdelijke aanduiding voor tekst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l-NL" dirty="0"/>
              <a:t>John </a:t>
            </a:r>
            <a:r>
              <a:rPr lang="nl-NL" dirty="0" err="1"/>
              <a:t>Heijligers</a:t>
            </a:r>
            <a:r>
              <a:rPr lang="nl-NL" dirty="0"/>
              <a:t>, Martijn Klabbers</a:t>
            </a:r>
          </a:p>
        </p:txBody>
      </p:sp>
      <p:sp>
        <p:nvSpPr>
          <p:cNvPr id="4" name="Ondertitel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December 2021</a:t>
            </a:r>
          </a:p>
        </p:txBody>
      </p:sp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Take </a:t>
            </a:r>
            <a:r>
              <a:rPr lang="nl-NL" dirty="0" err="1"/>
              <a:t>the</a:t>
            </a:r>
            <a:r>
              <a:rPr lang="nl-NL" dirty="0"/>
              <a:t> Power of </a:t>
            </a:r>
            <a:r>
              <a:rPr lang="nl-NL" dirty="0" err="1"/>
              <a:t>Stories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Gaming </a:t>
            </a:r>
            <a:r>
              <a:rPr lang="nl-NL" dirty="0" err="1"/>
              <a:t>into</a:t>
            </a:r>
            <a:r>
              <a:rPr lang="nl-NL" dirty="0"/>
              <a:t> </a:t>
            </a:r>
            <a:r>
              <a:rPr lang="nl-NL" dirty="0" err="1"/>
              <a:t>Your</a:t>
            </a:r>
            <a:r>
              <a:rPr lang="nl-NL" dirty="0"/>
              <a:t> Classroom</a:t>
            </a:r>
          </a:p>
        </p:txBody>
      </p:sp>
    </p:spTree>
    <p:extLst>
      <p:ext uri="{BB962C8B-B14F-4D97-AF65-F5344CB8AC3E}">
        <p14:creationId xmlns:p14="http://schemas.microsoft.com/office/powerpoint/2010/main" val="748930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D2097E2-7574-4385-BA0E-D60E4282CA2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Take the power of Story telling and Gamification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C92CA53-2CD7-4EFF-9AC5-5EC3553853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CEC10D-CD46-426F-915E-6C78530279CB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12747CD-458A-48F2-8700-10B50D2E6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storytelling and gamification?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95FD130-30B3-4A7F-8782-0D04CC9A9A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Escape Game</a:t>
            </a:r>
          </a:p>
        </p:txBody>
      </p:sp>
    </p:spTree>
    <p:extLst>
      <p:ext uri="{BB962C8B-B14F-4D97-AF65-F5344CB8AC3E}">
        <p14:creationId xmlns:p14="http://schemas.microsoft.com/office/powerpoint/2010/main" val="1900482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089B6-E672-DD48-8355-7ED45103A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Escape game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A9F6D3-EBBA-3546-ABE9-23556FAD0E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L" dirty="0"/>
              <a:t>Mimicking normal class in a game</a:t>
            </a:r>
          </a:p>
          <a:p>
            <a:endParaRPr lang="en-NL" dirty="0"/>
          </a:p>
          <a:p>
            <a:r>
              <a:rPr lang="en-NL" dirty="0"/>
              <a:t>Learning part – story line</a:t>
            </a:r>
          </a:p>
          <a:p>
            <a:endParaRPr lang="en-NL" dirty="0"/>
          </a:p>
          <a:p>
            <a:r>
              <a:rPr lang="en-NL" dirty="0"/>
              <a:t>Exam part – escape room</a:t>
            </a:r>
          </a:p>
          <a:p>
            <a:endParaRPr lang="en-NL" dirty="0"/>
          </a:p>
          <a:p>
            <a:endParaRPr lang="en-NL" dirty="0"/>
          </a:p>
          <a:p>
            <a:r>
              <a:rPr lang="en-NL" dirty="0"/>
              <a:t>(Currently tested in a </a:t>
            </a:r>
            <a:br>
              <a:rPr lang="en-NL" dirty="0"/>
            </a:br>
            <a:r>
              <a:rPr lang="en-NL" dirty="0"/>
              <a:t>VR setting at Coursera)</a:t>
            </a:r>
          </a:p>
          <a:p>
            <a:endParaRPr lang="en-N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1226DA-A81F-C444-906A-808D1092B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Take the power of Story telling and Gamification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9F3192-FF93-AE4F-9B9D-CF408C8BB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C10D-CD46-426F-915E-6C78530279CB}" type="slidenum">
              <a:rPr lang="en-US" smtClean="0"/>
              <a:t>11</a:t>
            </a:fld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675C2DB-574B-BA40-A7DF-ECDAE518143A}"/>
              </a:ext>
            </a:extLst>
          </p:cNvPr>
          <p:cNvGrpSpPr/>
          <p:nvPr/>
        </p:nvGrpSpPr>
        <p:grpSpPr>
          <a:xfrm>
            <a:off x="4088788" y="1309155"/>
            <a:ext cx="4405270" cy="3290117"/>
            <a:chOff x="2948940" y="1280905"/>
            <a:chExt cx="4405270" cy="3290117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09EB451-49E4-6A45-89B1-AFC3887D416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948940" y="1866899"/>
              <a:ext cx="4405270" cy="2704123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2C061EC-B125-8D4A-8AC0-C20CBD936D3A}"/>
                </a:ext>
              </a:extLst>
            </p:cNvPr>
            <p:cNvSpPr txBox="1"/>
            <p:nvPr/>
          </p:nvSpPr>
          <p:spPr>
            <a:xfrm>
              <a:off x="3922809" y="1280905"/>
              <a:ext cx="245753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NL" sz="3200" dirty="0"/>
                <a:t>Competences</a:t>
              </a:r>
            </a:p>
          </p:txBody>
        </p:sp>
      </p:grpSp>
      <p:pic>
        <p:nvPicPr>
          <p:cNvPr id="10" name="Picture 9" descr="Diagram&#10;&#10;Description automatically generated">
            <a:extLst>
              <a:ext uri="{FF2B5EF4-FFF2-40B4-BE49-F238E27FC236}">
                <a16:creationId xmlns:a16="http://schemas.microsoft.com/office/drawing/2014/main" id="{CA068687-DC6C-7740-BB8B-EAAFAA59D33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1423" y="-343824"/>
            <a:ext cx="3497033" cy="1985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576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4C92D-9ED5-074C-A234-4ED4F5AD9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544228"/>
            <a:ext cx="8184528" cy="394448"/>
          </a:xfrm>
        </p:spPr>
        <p:txBody>
          <a:bodyPr/>
          <a:lstStyle/>
          <a:p>
            <a:r>
              <a:rPr lang="en-NL" dirty="0"/>
              <a:t>Story line of the escape game in statistics – learning part</a:t>
            </a:r>
          </a:p>
        </p:txBody>
      </p:sp>
      <p:pic>
        <p:nvPicPr>
          <p:cNvPr id="7" name="Content Placeholder 6" descr="A person standing in a room&#10;&#10;Description automatically generated with low confidence">
            <a:extLst>
              <a:ext uri="{FF2B5EF4-FFF2-40B4-BE49-F238E27FC236}">
                <a16:creationId xmlns:a16="http://schemas.microsoft.com/office/drawing/2014/main" id="{519E3223-72A3-A241-B525-7CFCF3891B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132" y="987412"/>
            <a:ext cx="2699381" cy="2006395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AEE9AE-291A-6442-A077-B6EA1E3D1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Take the power of Story telling and Gamification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45F6E2-BEC3-594B-9957-462BBA6FD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C10D-CD46-426F-915E-6C78530279CB}" type="slidenum">
              <a:rPr lang="en-US" smtClean="0"/>
              <a:t>12</a:t>
            </a:fld>
            <a:endParaRPr lang="en-US" dirty="0"/>
          </a:p>
        </p:txBody>
      </p:sp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7CC48D62-6C42-394D-966A-14770E28EC1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2476" y="986194"/>
            <a:ext cx="3789858" cy="2006395"/>
          </a:xfrm>
          <a:prstGeom prst="rect">
            <a:avLst/>
          </a:prstGeom>
        </p:spPr>
      </p:pic>
      <p:pic>
        <p:nvPicPr>
          <p:cNvPr id="11" name="Picture 10" descr="A person standing on a beach&#10;&#10;Description automatically generated with medium confidence">
            <a:extLst>
              <a:ext uri="{FF2B5EF4-FFF2-40B4-BE49-F238E27FC236}">
                <a16:creationId xmlns:a16="http://schemas.microsoft.com/office/drawing/2014/main" id="{F6114E66-592D-0046-AA5B-0AB9255C2C7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73552" y="3084441"/>
            <a:ext cx="3538782" cy="1441396"/>
          </a:xfrm>
          <a:prstGeom prst="rect">
            <a:avLst/>
          </a:prstGeom>
        </p:spPr>
      </p:pic>
      <p:pic>
        <p:nvPicPr>
          <p:cNvPr id="13" name="Picture 12" descr="Diagram&#10;&#10;Description automatically generated">
            <a:extLst>
              <a:ext uri="{FF2B5EF4-FFF2-40B4-BE49-F238E27FC236}">
                <a16:creationId xmlns:a16="http://schemas.microsoft.com/office/drawing/2014/main" id="{C724788B-0101-ED45-9E3E-417F8A8BB71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133" y="3084441"/>
            <a:ext cx="2920548" cy="1456827"/>
          </a:xfrm>
          <a:prstGeom prst="rect">
            <a:avLst/>
          </a:prstGeom>
        </p:spPr>
      </p:pic>
      <p:pic>
        <p:nvPicPr>
          <p:cNvPr id="15" name="Picture 14" descr="A person sitting on a beach&#10;&#10;Description automatically generated with low confidence">
            <a:extLst>
              <a:ext uri="{FF2B5EF4-FFF2-40B4-BE49-F238E27FC236}">
                <a16:creationId xmlns:a16="http://schemas.microsoft.com/office/drawing/2014/main" id="{9FBF8944-1B39-3245-B2EC-CC513A720B1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47487" y="997333"/>
            <a:ext cx="2059353" cy="2006395"/>
          </a:xfrm>
          <a:prstGeom prst="rect">
            <a:avLst/>
          </a:prstGeom>
        </p:spPr>
      </p:pic>
      <p:pic>
        <p:nvPicPr>
          <p:cNvPr id="19" name="Picture 18" descr="A picture containing text, sky, outdoor&#10;&#10;Description automatically generated">
            <a:extLst>
              <a:ext uri="{FF2B5EF4-FFF2-40B4-BE49-F238E27FC236}">
                <a16:creationId xmlns:a16="http://schemas.microsoft.com/office/drawing/2014/main" id="{8F6DA965-89AA-FC4D-AC46-5B5FFE547E51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2536" y="3062385"/>
            <a:ext cx="1947331" cy="1441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155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4C6887-4FE2-C94B-8DBE-93D04A8F2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Story line of the escape game in statistics – Exam part</a:t>
            </a:r>
          </a:p>
        </p:txBody>
      </p:sp>
      <p:pic>
        <p:nvPicPr>
          <p:cNvPr id="7" name="Content Placeholder 6" descr="A picture containing text, outdoor, satellite, night sky&#10;&#10;Description automatically generated">
            <a:extLst>
              <a:ext uri="{FF2B5EF4-FFF2-40B4-BE49-F238E27FC236}">
                <a16:creationId xmlns:a16="http://schemas.microsoft.com/office/drawing/2014/main" id="{7D803D25-3E8A-B243-B94D-DDE46542F6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0992" y="2077634"/>
            <a:ext cx="3308112" cy="2435201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45EB5A-C686-0E44-AD03-6E309299B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Take the power of Story telling and Gamification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507EF9-B61E-9140-973A-AC7BE0497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C10D-CD46-426F-915E-6C78530279CB}" type="slidenum">
              <a:rPr lang="en-US" smtClean="0"/>
              <a:t>13</a:t>
            </a:fld>
            <a:endParaRPr lang="en-US" dirty="0"/>
          </a:p>
        </p:txBody>
      </p:sp>
      <p:pic>
        <p:nvPicPr>
          <p:cNvPr id="11" name="Picture 10" descr="A picture containing outdoor&#10;&#10;Description automatically generated">
            <a:extLst>
              <a:ext uri="{FF2B5EF4-FFF2-40B4-BE49-F238E27FC236}">
                <a16:creationId xmlns:a16="http://schemas.microsoft.com/office/drawing/2014/main" id="{DE5C7AEE-4125-414C-93F9-AEF4D9A25C3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050" y="1031242"/>
            <a:ext cx="2258933" cy="1661428"/>
          </a:xfrm>
          <a:prstGeom prst="rect">
            <a:avLst/>
          </a:prstGeom>
        </p:spPr>
      </p:pic>
      <p:pic>
        <p:nvPicPr>
          <p:cNvPr id="13" name="Picture 12" descr="A picture containing text&#10;&#10;Description automatically generated">
            <a:extLst>
              <a:ext uri="{FF2B5EF4-FFF2-40B4-BE49-F238E27FC236}">
                <a16:creationId xmlns:a16="http://schemas.microsoft.com/office/drawing/2014/main" id="{1EA4F837-E6C8-E04E-A733-627F9C01908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272" y="2857714"/>
            <a:ext cx="2253711" cy="1661428"/>
          </a:xfrm>
          <a:prstGeom prst="rect">
            <a:avLst/>
          </a:prstGeom>
        </p:spPr>
      </p:pic>
      <p:pic>
        <p:nvPicPr>
          <p:cNvPr id="15" name="Picture 14" descr="A picture containing text, outdoor, sign&#10;&#10;Description automatically generated">
            <a:extLst>
              <a:ext uri="{FF2B5EF4-FFF2-40B4-BE49-F238E27FC236}">
                <a16:creationId xmlns:a16="http://schemas.microsoft.com/office/drawing/2014/main" id="{6B711ADC-37E8-9E47-B5D6-259145EDC9D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38286" y="1002288"/>
            <a:ext cx="2948939" cy="2179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280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7698A-964C-2C42-BA8C-9F8472C8B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Prototype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A5A0D4-A2E4-DE47-A0EA-010C4226E4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86115C-2042-E141-8EEE-140A7A204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Take the power of Story telling and Gamification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6B521E-7508-194C-B883-B37294861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C10D-CD46-426F-915E-6C78530279CB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462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4480D1A-4673-4AE2-855E-278E421C66C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Take the power of Story telling and Gamification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63EBF9D-E246-47AB-A5A2-CD3A6EB8C6E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CEC10D-CD46-426F-915E-6C78530279CB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6C0E58C-849B-4327-A962-8C80D7A04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Training how to teach online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4B59724-ADE5-4015-B9EB-334861D28A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Training</a:t>
            </a:r>
          </a:p>
        </p:txBody>
      </p:sp>
    </p:spTree>
    <p:extLst>
      <p:ext uri="{BB962C8B-B14F-4D97-AF65-F5344CB8AC3E}">
        <p14:creationId xmlns:p14="http://schemas.microsoft.com/office/powerpoint/2010/main" val="1182305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</a:t>
            </a:r>
          </a:p>
        </p:txBody>
      </p:sp>
    </p:spTree>
    <p:extLst>
      <p:ext uri="{BB962C8B-B14F-4D97-AF65-F5344CB8AC3E}">
        <p14:creationId xmlns:p14="http://schemas.microsoft.com/office/powerpoint/2010/main" val="1498289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4480D1A-4673-4AE2-855E-278E421C66C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Take the power of Story telling and Gamification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63EBF9D-E246-47AB-A5A2-CD3A6EB8C6E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CEC10D-CD46-426F-915E-6C78530279CB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6C0E58C-849B-4327-A962-8C80D7A04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Training how to teach online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4B59724-ADE5-4015-B9EB-334861D28A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7 principles</a:t>
            </a:r>
          </a:p>
        </p:txBody>
      </p:sp>
    </p:spTree>
    <p:extLst>
      <p:ext uri="{BB962C8B-B14F-4D97-AF65-F5344CB8AC3E}">
        <p14:creationId xmlns:p14="http://schemas.microsoft.com/office/powerpoint/2010/main" val="1648341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 Principles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0100" y="1260000"/>
            <a:ext cx="2367878" cy="3310413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Plot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Character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Theme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Diction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Melody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Setting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Spectacle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51B380B-CA36-3F4E-9993-AA539B59D7CA}"/>
              </a:ext>
            </a:extLst>
          </p:cNvPr>
          <p:cNvSpPr txBox="1">
            <a:spLocks/>
          </p:cNvSpPr>
          <p:nvPr/>
        </p:nvSpPr>
        <p:spPr>
          <a:xfrm>
            <a:off x="3122640" y="1259999"/>
            <a:ext cx="2367878" cy="331041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514350" rtl="0" eaLnBrk="1" latinLnBrk="0" hangingPunct="1">
              <a:lnSpc>
                <a:spcPct val="100000"/>
              </a:lnSpc>
              <a:spcBef>
                <a:spcPts val="413"/>
              </a:spcBef>
              <a:spcAft>
                <a:spcPts val="413"/>
              </a:spcAft>
              <a:buFont typeface="Arial" panose="020B0604020202020204" pitchFamily="34" charset="0"/>
              <a:buNone/>
              <a:defRPr sz="16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0" indent="0" algn="l" defTabSz="514350" rtl="0" eaLnBrk="1" latinLnBrk="0" hangingPunct="1">
              <a:lnSpc>
                <a:spcPct val="100000"/>
              </a:lnSpc>
              <a:spcBef>
                <a:spcPts val="413"/>
              </a:spcBef>
              <a:spcAft>
                <a:spcPts val="413"/>
              </a:spcAft>
              <a:buFont typeface="Arial" panose="020B0604020202020204" pitchFamily="34" charset="0"/>
              <a:buNone/>
              <a:defRPr sz="19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202500" indent="-202500" algn="l" defTabSz="514350" rtl="0" eaLnBrk="1" latinLnBrk="0" hangingPunct="1">
              <a:lnSpc>
                <a:spcPct val="100000"/>
              </a:lnSpc>
              <a:spcBef>
                <a:spcPts val="413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6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405000" indent="-202500" algn="l" defTabSz="51435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607500" indent="-202500" algn="l" defTabSz="51435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14144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8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Why/when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Who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What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Where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Result </a:t>
            </a:r>
          </a:p>
        </p:txBody>
      </p:sp>
      <p:cxnSp>
        <p:nvCxnSpPr>
          <p:cNvPr id="6" name="Elbow Connector 5">
            <a:extLst>
              <a:ext uri="{FF2B5EF4-FFF2-40B4-BE49-F238E27FC236}">
                <a16:creationId xmlns:a16="http://schemas.microsoft.com/office/drawing/2014/main" id="{5ABCC45E-92CF-5F4E-9518-821F1E2CD7BB}"/>
              </a:ext>
            </a:extLst>
          </p:cNvPr>
          <p:cNvCxnSpPr>
            <a:cxnSpLocks/>
            <a:stCxn id="7" idx="1"/>
            <a:endCxn id="5" idx="1"/>
          </p:cNvCxnSpPr>
          <p:nvPr/>
        </p:nvCxnSpPr>
        <p:spPr>
          <a:xfrm rot="10800000">
            <a:off x="558204" y="1375318"/>
            <a:ext cx="25948" cy="705937"/>
          </a:xfrm>
          <a:prstGeom prst="bentConnector3">
            <a:avLst>
              <a:gd name="adj1" fmla="val 980993"/>
            </a:avLst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B587BA27-DD0C-5147-A5AA-7013EA537BF3}"/>
              </a:ext>
            </a:extLst>
          </p:cNvPr>
          <p:cNvSpPr/>
          <p:nvPr/>
        </p:nvSpPr>
        <p:spPr>
          <a:xfrm>
            <a:off x="558204" y="985024"/>
            <a:ext cx="661639" cy="7805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2A89AC4-A830-1643-9F2F-70CB1EC3A648}"/>
              </a:ext>
            </a:extLst>
          </p:cNvPr>
          <p:cNvSpPr/>
          <p:nvPr/>
        </p:nvSpPr>
        <p:spPr>
          <a:xfrm>
            <a:off x="584152" y="1690961"/>
            <a:ext cx="661639" cy="7805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121447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4480D1A-4673-4AE2-855E-278E421C66C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Take the power of Story telling and Gamification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63EBF9D-E246-47AB-A5A2-CD3A6EB8C6E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CEC10D-CD46-426F-915E-6C78530279CB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6C0E58C-849B-4327-A962-8C80D7A04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Over to you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4B59724-ADE5-4015-B9EB-334861D28A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6538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4F8152-9E19-457D-90C1-841AFA040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9ADBD8-1E05-487C-9D31-2EAA4D5BBB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Introduction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Why focus on gamification and story telling</a:t>
            </a:r>
          </a:p>
          <a:p>
            <a:pPr marL="488250" lvl="2" indent="-285750"/>
            <a:r>
              <a:rPr lang="en-GB" dirty="0"/>
              <a:t>The numbers</a:t>
            </a:r>
          </a:p>
          <a:p>
            <a:pPr marL="488250" lvl="2" indent="-285750"/>
            <a:r>
              <a:rPr lang="en-GB" dirty="0"/>
              <a:t>Learning - what is it all about</a:t>
            </a:r>
          </a:p>
          <a:p>
            <a:pPr marL="488250" lvl="2" indent="-285750"/>
            <a:r>
              <a:rPr lang="en-GB" dirty="0"/>
              <a:t>Escape Game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Training how to teach online</a:t>
            </a:r>
          </a:p>
          <a:p>
            <a:pPr marL="488250" lvl="2" indent="-285750"/>
            <a:r>
              <a:rPr lang="en-GB" dirty="0"/>
              <a:t>Training</a:t>
            </a:r>
          </a:p>
          <a:p>
            <a:pPr marL="488250" lvl="2" indent="-285750"/>
            <a:r>
              <a:rPr lang="en-GB" dirty="0"/>
              <a:t>7 principles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Over to you – workshop</a:t>
            </a:r>
          </a:p>
          <a:p>
            <a:pPr marL="488250" lvl="2" indent="-285750"/>
            <a:r>
              <a:rPr lang="en-GB" dirty="0"/>
              <a:t>Feedback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9FC481-87A1-4184-A57F-B57BFA368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Take the power of Story telling and Gamification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C3B708-2C36-4D37-9384-4C454A689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C10D-CD46-426F-915E-6C78530279CB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471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D2097E2-7574-4385-BA0E-D60E4282CA2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Take the power of Story telling and Gamification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C92CA53-2CD7-4EFF-9AC5-5EC3553853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CEC10D-CD46-426F-915E-6C78530279CB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12747CD-458A-48F2-8700-10B50D2E6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storytelling and gamification?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95FD130-30B3-4A7F-8782-0D04CC9A9A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 numbers</a:t>
            </a:r>
          </a:p>
        </p:txBody>
      </p:sp>
    </p:spTree>
    <p:extLst>
      <p:ext uri="{BB962C8B-B14F-4D97-AF65-F5344CB8AC3E}">
        <p14:creationId xmlns:p14="http://schemas.microsoft.com/office/powerpoint/2010/main" val="2218172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DCA47-0687-4CEF-9E1F-E69F924D5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During corona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B94478-3C98-4393-B751-77A765CAC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Take the power of Story telling and Gamification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7300EA-EFC0-493E-AC6B-9F322A2F7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C10D-CD46-426F-915E-6C78530279CB}" type="slidenum">
              <a:rPr lang="en-US" smtClean="0"/>
              <a:t>4</a:t>
            </a:fld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E6D50AB-A895-704C-9580-30C600373F1E}"/>
              </a:ext>
            </a:extLst>
          </p:cNvPr>
          <p:cNvSpPr/>
          <p:nvPr/>
        </p:nvSpPr>
        <p:spPr>
          <a:xfrm>
            <a:off x="4089886" y="3128059"/>
            <a:ext cx="4742170" cy="923330"/>
          </a:xfrm>
          <a:prstGeom prst="rect">
            <a:avLst/>
          </a:prstGeom>
          <a:solidFill>
            <a:srgbClr val="F2E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83F584CE-D1FE-3741-8365-192219FAAB51}"/>
              </a:ext>
            </a:extLst>
          </p:cNvPr>
          <p:cNvSpPr txBox="1">
            <a:spLocks/>
          </p:cNvSpPr>
          <p:nvPr/>
        </p:nvSpPr>
        <p:spPr>
          <a:xfrm>
            <a:off x="610100" y="1260000"/>
            <a:ext cx="7922712" cy="331041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514350" rtl="0" eaLnBrk="1" latinLnBrk="0" hangingPunct="1">
              <a:lnSpc>
                <a:spcPct val="100000"/>
              </a:lnSpc>
              <a:spcBef>
                <a:spcPts val="413"/>
              </a:spcBef>
              <a:spcAft>
                <a:spcPts val="413"/>
              </a:spcAft>
              <a:buFont typeface="Arial" panose="020B0604020202020204" pitchFamily="34" charset="0"/>
              <a:buNone/>
              <a:defRPr sz="16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0" indent="0" algn="l" defTabSz="514350" rtl="0" eaLnBrk="1" latinLnBrk="0" hangingPunct="1">
              <a:lnSpc>
                <a:spcPct val="100000"/>
              </a:lnSpc>
              <a:spcBef>
                <a:spcPts val="413"/>
              </a:spcBef>
              <a:spcAft>
                <a:spcPts val="413"/>
              </a:spcAft>
              <a:buFont typeface="Arial" panose="020B0604020202020204" pitchFamily="34" charset="0"/>
              <a:buNone/>
              <a:defRPr sz="19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202500" indent="-202500" algn="l" defTabSz="514350" rtl="0" eaLnBrk="1" latinLnBrk="0" hangingPunct="1">
              <a:lnSpc>
                <a:spcPct val="100000"/>
              </a:lnSpc>
              <a:spcBef>
                <a:spcPts val="413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6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405000" indent="-202500" algn="l" defTabSz="51435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607500" indent="-202500" algn="l" defTabSz="51435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14144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8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/>
              <a:t>Sudden and total transformation to online learning</a:t>
            </a:r>
          </a:p>
          <a:p>
            <a:endParaRPr lang="en-GB" b="1" dirty="0"/>
          </a:p>
          <a:p>
            <a:r>
              <a:rPr lang="en-GB" b="1" dirty="0"/>
              <a:t>Basically, teachers were left to their devices and felt abandoned</a:t>
            </a:r>
          </a:p>
          <a:p>
            <a:endParaRPr lang="en-GB" b="1" dirty="0"/>
          </a:p>
          <a:p>
            <a:r>
              <a:rPr lang="en-GB" b="1" dirty="0"/>
              <a:t>And the pressure was already building up</a:t>
            </a:r>
          </a:p>
          <a:p>
            <a:endParaRPr lang="en-GB" b="1" dirty="0"/>
          </a:p>
          <a:p>
            <a:r>
              <a:rPr lang="en-GB" b="1" dirty="0"/>
              <a:t>We have to do this together – there is no help from outside</a:t>
            </a:r>
          </a:p>
          <a:p>
            <a:r>
              <a:rPr lang="en-GB" b="1" dirty="0"/>
              <a:t>							  	(incredible)</a:t>
            </a:r>
          </a:p>
          <a:p>
            <a:endParaRPr lang="en-GB" b="1" dirty="0"/>
          </a:p>
        </p:txBody>
      </p:sp>
      <p:pic>
        <p:nvPicPr>
          <p:cNvPr id="2052" name="Picture 4" descr="The Incredibles">
            <a:extLst>
              <a:ext uri="{FF2B5EF4-FFF2-40B4-BE49-F238E27FC236}">
                <a16:creationId xmlns:a16="http://schemas.microsoft.com/office/drawing/2014/main" id="{96837C17-3A8B-B14F-83BE-EE7EA252DE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9220" y="2132984"/>
            <a:ext cx="4061460" cy="2538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6309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DCA47-0687-4CEF-9E1F-E69F924D5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During corona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B94478-3C98-4393-B751-77A765CAC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Take the power of Story telling and Gamification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7300EA-EFC0-493E-AC6B-9F322A2F7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C10D-CD46-426F-915E-6C78530279CB}" type="slidenum">
              <a:rPr lang="en-US" smtClean="0"/>
              <a:t>5</a:t>
            </a:fld>
            <a:endParaRPr lang="en-US" dirty="0"/>
          </a:p>
        </p:txBody>
      </p:sp>
      <p:pic>
        <p:nvPicPr>
          <p:cNvPr id="14" name="Content Placeholder 13" descr="Chart, bar chart&#10;&#10;Description automatically generated">
            <a:extLst>
              <a:ext uri="{FF2B5EF4-FFF2-40B4-BE49-F238E27FC236}">
                <a16:creationId xmlns:a16="http://schemas.microsoft.com/office/drawing/2014/main" id="{40998CD0-6BD9-194E-9737-BE3C201AF5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353493" y="234674"/>
            <a:ext cx="4478563" cy="3309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B0E9B56-C913-3641-9A97-3A891776FFD9}"/>
              </a:ext>
            </a:extLst>
          </p:cNvPr>
          <p:cNvSpPr/>
          <p:nvPr/>
        </p:nvSpPr>
        <p:spPr>
          <a:xfrm>
            <a:off x="8397240" y="683776"/>
            <a:ext cx="693420" cy="3309937"/>
          </a:xfrm>
          <a:prstGeom prst="rect">
            <a:avLst/>
          </a:prstGeom>
          <a:solidFill>
            <a:srgbClr val="F2E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E6D50AB-A895-704C-9580-30C600373F1E}"/>
              </a:ext>
            </a:extLst>
          </p:cNvPr>
          <p:cNvSpPr/>
          <p:nvPr/>
        </p:nvSpPr>
        <p:spPr>
          <a:xfrm>
            <a:off x="4089886" y="3128059"/>
            <a:ext cx="4742170" cy="923330"/>
          </a:xfrm>
          <a:prstGeom prst="rect">
            <a:avLst/>
          </a:prstGeom>
          <a:solidFill>
            <a:srgbClr val="F2E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E3110E2-6B05-134B-8D33-171CBAB11E73}"/>
              </a:ext>
            </a:extLst>
          </p:cNvPr>
          <p:cNvSpPr/>
          <p:nvPr/>
        </p:nvSpPr>
        <p:spPr>
          <a:xfrm>
            <a:off x="431722" y="3235166"/>
            <a:ext cx="86589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Britannic Bold" panose="020B0903060703020204" pitchFamily="34" charset="77"/>
                <a:cs typeface="Forte" panose="020F0502020204030204" pitchFamily="34" charset="0"/>
              </a:rPr>
              <a:t>Netflix had never had such an increase of subscribers as in the first quarter of 2020: 15,8 </a:t>
            </a:r>
            <a:r>
              <a:rPr lang="en-US" dirty="0" err="1">
                <a:solidFill>
                  <a:srgbClr val="000000"/>
                </a:solidFill>
                <a:latin typeface="Britannic Bold" panose="020B0903060703020204" pitchFamily="34" charset="77"/>
                <a:cs typeface="Forte" panose="020F0502020204030204" pitchFamily="34" charset="0"/>
              </a:rPr>
              <a:t>Mln</a:t>
            </a:r>
            <a:endParaRPr lang="en-NL" dirty="0">
              <a:latin typeface="Britannic Bold" panose="020B0903060703020204" pitchFamily="34" charset="77"/>
              <a:cs typeface="Forte" panose="020F0502020204030204" pitchFamily="34" charset="0"/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83F584CE-D1FE-3741-8365-192219FAAB51}"/>
              </a:ext>
            </a:extLst>
          </p:cNvPr>
          <p:cNvSpPr txBox="1">
            <a:spLocks/>
          </p:cNvSpPr>
          <p:nvPr/>
        </p:nvSpPr>
        <p:spPr>
          <a:xfrm>
            <a:off x="610100" y="1260000"/>
            <a:ext cx="7922712" cy="331041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514350" rtl="0" eaLnBrk="1" latinLnBrk="0" hangingPunct="1">
              <a:lnSpc>
                <a:spcPct val="100000"/>
              </a:lnSpc>
              <a:spcBef>
                <a:spcPts val="413"/>
              </a:spcBef>
              <a:spcAft>
                <a:spcPts val="413"/>
              </a:spcAft>
              <a:buFont typeface="Arial" panose="020B0604020202020204" pitchFamily="34" charset="0"/>
              <a:buNone/>
              <a:defRPr sz="16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0" indent="0" algn="l" defTabSz="514350" rtl="0" eaLnBrk="1" latinLnBrk="0" hangingPunct="1">
              <a:lnSpc>
                <a:spcPct val="100000"/>
              </a:lnSpc>
              <a:spcBef>
                <a:spcPts val="413"/>
              </a:spcBef>
              <a:spcAft>
                <a:spcPts val="413"/>
              </a:spcAft>
              <a:buFont typeface="Arial" panose="020B0604020202020204" pitchFamily="34" charset="0"/>
              <a:buNone/>
              <a:defRPr sz="19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202500" indent="-202500" algn="l" defTabSz="514350" rtl="0" eaLnBrk="1" latinLnBrk="0" hangingPunct="1">
              <a:lnSpc>
                <a:spcPct val="100000"/>
              </a:lnSpc>
              <a:spcBef>
                <a:spcPts val="413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6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405000" indent="-202500" algn="l" defTabSz="51435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607500" indent="-202500" algn="l" defTabSz="51435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14144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8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The power of </a:t>
            </a:r>
          </a:p>
          <a:p>
            <a:r>
              <a:rPr lang="en-GB" b="1" dirty="0"/>
              <a:t>storytelling and gamification</a:t>
            </a:r>
          </a:p>
        </p:txBody>
      </p:sp>
    </p:spTree>
    <p:extLst>
      <p:ext uri="{BB962C8B-B14F-4D97-AF65-F5344CB8AC3E}">
        <p14:creationId xmlns:p14="http://schemas.microsoft.com/office/powerpoint/2010/main" val="3486464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D4D5A-480D-42AB-9E42-EA06A8546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Learning – amazing achievements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B5205B-B337-45D3-971F-E1EB57E8CC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/>
              <a:t>Tools extend power and errors</a:t>
            </a:r>
          </a:p>
          <a:p>
            <a:endParaRPr lang="en-GB" dirty="0"/>
          </a:p>
          <a:p>
            <a:r>
              <a:rPr lang="en-GB" dirty="0"/>
              <a:t>And there is still a lot to discover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18EC4D-6DC5-4A33-8173-13B0CF7B7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Take the power of Story telling and Gamification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7094CD-99B2-4490-A064-E48E81BD4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C10D-CD46-426F-915E-6C78530279CB}" type="slidenum">
              <a:rPr lang="en-US" smtClean="0"/>
              <a:t>6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5091CFD-AB28-564E-9EC5-A60C34164FA7}"/>
              </a:ext>
            </a:extLst>
          </p:cNvPr>
          <p:cNvSpPr/>
          <p:nvPr/>
        </p:nvSpPr>
        <p:spPr>
          <a:xfrm>
            <a:off x="393622" y="4017025"/>
            <a:ext cx="86589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Britannic Bold" panose="020B0903060703020204" pitchFamily="34" charset="77"/>
                <a:cs typeface="Forte" panose="020F0502020204030204" pitchFamily="34" charset="0"/>
              </a:rPr>
              <a:t>20 Nov’21: Nelson </a:t>
            </a:r>
            <a:r>
              <a:rPr lang="en-US" dirty="0" err="1">
                <a:solidFill>
                  <a:srgbClr val="000000"/>
                </a:solidFill>
                <a:latin typeface="Britannic Bold" panose="020B0903060703020204" pitchFamily="34" charset="77"/>
                <a:cs typeface="Forte" panose="020F0502020204030204" pitchFamily="34" charset="0"/>
              </a:rPr>
              <a:t>Dellis</a:t>
            </a:r>
            <a:r>
              <a:rPr lang="en-US" dirty="0">
                <a:solidFill>
                  <a:srgbClr val="000000"/>
                </a:solidFill>
                <a:latin typeface="Britannic Bold" panose="020B0903060703020204" pitchFamily="34" charset="77"/>
                <a:cs typeface="Forte" panose="020F0502020204030204" pitchFamily="34" charset="0"/>
              </a:rPr>
              <a:t> sets record at 2:22s for remembering a deck of cards </a:t>
            </a:r>
            <a:endParaRPr lang="en-NL" dirty="0">
              <a:latin typeface="Britannic Bold" panose="020B0903060703020204" pitchFamily="34" charset="77"/>
              <a:cs typeface="Forte" panose="020F0502020204030204" pitchFamily="34" charset="0"/>
            </a:endParaRPr>
          </a:p>
        </p:txBody>
      </p:sp>
      <p:pic>
        <p:nvPicPr>
          <p:cNvPr id="8" name="Picture 7" descr="Timeline&#10;&#10;Description automatically generated with low confidence">
            <a:extLst>
              <a:ext uri="{FF2B5EF4-FFF2-40B4-BE49-F238E27FC236}">
                <a16:creationId xmlns:a16="http://schemas.microsoft.com/office/drawing/2014/main" id="{E2E62EDB-74B6-F949-9F3B-819A575A20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5410" y="217978"/>
            <a:ext cx="2070100" cy="3162300"/>
          </a:xfrm>
          <a:prstGeom prst="rect">
            <a:avLst/>
          </a:prstGeom>
        </p:spPr>
      </p:pic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DDA1CF16-52D2-B54B-9EC5-BA9BC677AD4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0F5F5"/>
              </a:clrFrom>
              <a:clrTo>
                <a:srgbClr val="F0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9483" y="1929207"/>
            <a:ext cx="4209727" cy="1903762"/>
          </a:xfrm>
          <a:prstGeom prst="rect">
            <a:avLst/>
          </a:prstGeom>
        </p:spPr>
      </p:pic>
      <p:pic>
        <p:nvPicPr>
          <p:cNvPr id="3074" name="Picture 2" descr="The Power of Self-hypnosis von Gilbert Oakley">
            <a:extLst>
              <a:ext uri="{FF2B5EF4-FFF2-40B4-BE49-F238E27FC236}">
                <a16:creationId xmlns:a16="http://schemas.microsoft.com/office/drawing/2014/main" id="{D0AD5A15-BBC4-4242-AC55-C1BDF4B020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12929" y="-66583"/>
            <a:ext cx="1226281" cy="1903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6070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D2097E2-7574-4385-BA0E-D60E4282CA2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Take the power of Story telling and Gamification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C92CA53-2CD7-4EFF-9AC5-5EC3553853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CEC10D-CD46-426F-915E-6C78530279CB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12747CD-458A-48F2-8700-10B50D2E6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storytelling and gamification?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95FD130-30B3-4A7F-8782-0D04CC9A9A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Learning what is it all about</a:t>
            </a:r>
          </a:p>
        </p:txBody>
      </p:sp>
    </p:spTree>
    <p:extLst>
      <p:ext uri="{BB962C8B-B14F-4D97-AF65-F5344CB8AC3E}">
        <p14:creationId xmlns:p14="http://schemas.microsoft.com/office/powerpoint/2010/main" val="819022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B3AF37-C20B-E948-9B2F-B00F38C9B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Learning - What do we know?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00A30F-794C-D541-9117-E1F423CFB2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L" dirty="0"/>
              <a:t>Locations, images, emotions (fun), smell, taste, </a:t>
            </a:r>
            <a:br>
              <a:rPr lang="en-NL" dirty="0"/>
            </a:br>
            <a:r>
              <a:rPr lang="en-NL" dirty="0"/>
              <a:t>	processing information, imagination, story lines</a:t>
            </a:r>
          </a:p>
          <a:p>
            <a:r>
              <a:rPr lang="en-NL" dirty="0"/>
              <a:t>Engineering view – in a story</a:t>
            </a:r>
          </a:p>
          <a:p>
            <a:endParaRPr lang="en-NL" dirty="0"/>
          </a:p>
          <a:p>
            <a:endParaRPr lang="en-NL" dirty="0"/>
          </a:p>
          <a:p>
            <a:endParaRPr lang="en-NL" sz="2000" dirty="0"/>
          </a:p>
          <a:p>
            <a:endParaRPr lang="en-NL" sz="2000" dirty="0"/>
          </a:p>
          <a:p>
            <a:endParaRPr lang="en-NL" dirty="0"/>
          </a:p>
          <a:p>
            <a:r>
              <a:rPr lang="en-NL" dirty="0"/>
              <a:t>		procedural, declaritive, focused &amp; diffuse mode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9AC164-22DA-944E-AB61-6A75FE299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Take the power of Story telling and Gamification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04C6F9-5A1A-7B41-BA3A-E1AB41B86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C10D-CD46-426F-915E-6C78530279CB}" type="slidenum">
              <a:rPr lang="en-US" smtClean="0"/>
              <a:t>8</a:t>
            </a:fld>
            <a:endParaRPr lang="en-US" dirty="0"/>
          </a:p>
        </p:txBody>
      </p:sp>
      <p:pic>
        <p:nvPicPr>
          <p:cNvPr id="7" name="Picture 6" descr="A person standing next to a poster&#10;&#10;Description automatically generated with low confidence">
            <a:extLst>
              <a:ext uri="{FF2B5EF4-FFF2-40B4-BE49-F238E27FC236}">
                <a16:creationId xmlns:a16="http://schemas.microsoft.com/office/drawing/2014/main" id="{51749C9A-9295-9B42-B5F4-BD6FCFFA9E7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07292" y="241761"/>
            <a:ext cx="1852672" cy="2329989"/>
          </a:xfrm>
          <a:prstGeom prst="rect">
            <a:avLst/>
          </a:prstGeom>
        </p:spPr>
      </p:pic>
      <p:pic>
        <p:nvPicPr>
          <p:cNvPr id="8" name="Picture 7" descr="A picture containing logo&#10;&#10;Description automatically generated">
            <a:extLst>
              <a:ext uri="{FF2B5EF4-FFF2-40B4-BE49-F238E27FC236}">
                <a16:creationId xmlns:a16="http://schemas.microsoft.com/office/drawing/2014/main" id="{557E5533-C6AA-2E41-A539-D2E0E0D051C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63414" y="2178205"/>
            <a:ext cx="3071821" cy="1843668"/>
          </a:xfrm>
          <a:prstGeom prst="rect">
            <a:avLst/>
          </a:prstGeom>
        </p:spPr>
      </p:pic>
      <p:pic>
        <p:nvPicPr>
          <p:cNvPr id="6" name="Picture 5" descr="A person standing next to a poster&#10;&#10;Description automatically generated with low confidence">
            <a:extLst>
              <a:ext uri="{FF2B5EF4-FFF2-40B4-BE49-F238E27FC236}">
                <a16:creationId xmlns:a16="http://schemas.microsoft.com/office/drawing/2014/main" id="{4F1391FC-6A3E-6649-A849-2A1FC1274A6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69"/>
          <a:stretch/>
        </p:blipFill>
        <p:spPr>
          <a:xfrm>
            <a:off x="5189299" y="241759"/>
            <a:ext cx="1852673" cy="2329991"/>
          </a:xfrm>
          <a:prstGeom prst="rect">
            <a:avLst/>
          </a:prstGeom>
        </p:spPr>
      </p:pic>
      <p:pic>
        <p:nvPicPr>
          <p:cNvPr id="9" name="Picture 8" descr="A picture containing logo&#10;&#10;Description automatically generated">
            <a:extLst>
              <a:ext uri="{FF2B5EF4-FFF2-40B4-BE49-F238E27FC236}">
                <a16:creationId xmlns:a16="http://schemas.microsoft.com/office/drawing/2014/main" id="{DCC9FD7A-2113-4442-A707-AE19AF070FB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88549" y="2393795"/>
            <a:ext cx="1704789" cy="2138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337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089B6-E672-DD48-8355-7ED45103A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Learning - What do we know?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A9F6D3-EBBA-3546-ABE9-23556FAD0E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L" dirty="0"/>
              <a:t>Retrieval practice – getting things out</a:t>
            </a:r>
          </a:p>
          <a:p>
            <a:r>
              <a:rPr lang="en-NL" dirty="0"/>
              <a:t>Spacing and interleaving</a:t>
            </a:r>
          </a:p>
          <a:p>
            <a:r>
              <a:rPr lang="en-NL" dirty="0"/>
              <a:t>Metacognition</a:t>
            </a:r>
          </a:p>
          <a:p>
            <a:endParaRPr lang="en-NL" dirty="0"/>
          </a:p>
          <a:p>
            <a:pPr>
              <a:buClr>
                <a:srgbClr val="004495"/>
              </a:buClr>
            </a:pPr>
            <a:r>
              <a:rPr lang="en-NL" sz="1200" dirty="0"/>
              <a:t>Prior knowledge can or cannot help</a:t>
            </a:r>
          </a:p>
          <a:p>
            <a:pPr>
              <a:buClr>
                <a:srgbClr val="004495"/>
              </a:buClr>
            </a:pPr>
            <a:r>
              <a:rPr lang="en-NL" sz="1200" dirty="0"/>
              <a:t>Organising knowledge influences learning</a:t>
            </a:r>
          </a:p>
          <a:p>
            <a:pPr>
              <a:buClr>
                <a:srgbClr val="004495"/>
              </a:buClr>
            </a:pPr>
            <a:r>
              <a:rPr lang="en-NL" sz="1200" dirty="0"/>
              <a:t>Motivation factors</a:t>
            </a:r>
          </a:p>
          <a:p>
            <a:pPr>
              <a:buClr>
                <a:srgbClr val="004495"/>
              </a:buClr>
            </a:pPr>
            <a:r>
              <a:rPr lang="en-NL" sz="1200" dirty="0"/>
              <a:t>Mastery learning by integrating</a:t>
            </a:r>
          </a:p>
          <a:p>
            <a:pPr>
              <a:buClr>
                <a:srgbClr val="004495"/>
              </a:buClr>
            </a:pPr>
            <a:r>
              <a:rPr lang="en-NL" sz="1200" dirty="0"/>
              <a:t>Importance of (timed) feedback</a:t>
            </a:r>
          </a:p>
          <a:p>
            <a:pPr>
              <a:buClr>
                <a:srgbClr val="004495"/>
              </a:buClr>
            </a:pPr>
            <a:r>
              <a:rPr lang="en-NL" sz="1200" dirty="0"/>
              <a:t>Learning in context of development and climate</a:t>
            </a:r>
          </a:p>
          <a:p>
            <a:pPr>
              <a:buClr>
                <a:srgbClr val="004495"/>
              </a:buClr>
            </a:pPr>
            <a:r>
              <a:rPr lang="en-NL" sz="1200" dirty="0"/>
              <a:t>Self-directed learning</a:t>
            </a:r>
          </a:p>
          <a:p>
            <a:endParaRPr lang="en-NL" dirty="0"/>
          </a:p>
          <a:p>
            <a:endParaRPr lang="en-NL" dirty="0"/>
          </a:p>
          <a:p>
            <a:endParaRPr lang="en-N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1226DA-A81F-C444-906A-808D1092B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Take the power of Story telling and Gamification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9F3192-FF93-AE4F-9B9D-CF408C8BB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C10D-CD46-426F-915E-6C78530279CB}" type="slidenum">
              <a:rPr lang="en-US" smtClean="0"/>
              <a:t>9</a:t>
            </a:fld>
            <a:endParaRPr lang="en-US" dirty="0"/>
          </a:p>
        </p:txBody>
      </p:sp>
      <p:pic>
        <p:nvPicPr>
          <p:cNvPr id="8" name="Picture Placeholder 8" descr="Text&#10;&#10;Description automatically generated">
            <a:extLst>
              <a:ext uri="{FF2B5EF4-FFF2-40B4-BE49-F238E27FC236}">
                <a16:creationId xmlns:a16="http://schemas.microsoft.com/office/drawing/2014/main" id="{C0A8BF35-C6B5-E34B-883E-A71CCFA56A3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2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25"/>
          <a:stretch/>
        </p:blipFill>
        <p:spPr>
          <a:xfrm>
            <a:off x="5184027" y="1345761"/>
            <a:ext cx="3840480" cy="3132348"/>
          </a:xfrm>
          <a:prstGeom prst="round2DiagRect">
            <a:avLst>
              <a:gd name="adj1" fmla="val 12259"/>
              <a:gd name="adj2" fmla="val 0"/>
            </a:avLst>
          </a:prstGeom>
        </p:spPr>
      </p:pic>
      <p:pic>
        <p:nvPicPr>
          <p:cNvPr id="9" name="Picture Placeholder 8" descr="Text&#10;&#10;Description automatically generated">
            <a:extLst>
              <a:ext uri="{FF2B5EF4-FFF2-40B4-BE49-F238E27FC236}">
                <a16:creationId xmlns:a16="http://schemas.microsoft.com/office/drawing/2014/main" id="{CF616F0F-9319-8F4E-91CA-9534FE680F2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822436" y="1345761"/>
            <a:ext cx="2592288" cy="3132348"/>
          </a:xfrm>
          <a:prstGeom prst="round2DiagRect">
            <a:avLst>
              <a:gd name="adj1" fmla="val 12259"/>
              <a:gd name="adj2" fmla="val 0"/>
            </a:avLst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ECA76DD-E606-DA4A-A8AA-C2D98C1CEE3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31942" y="741452"/>
            <a:ext cx="1836472" cy="2028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184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Ue">
  <a:themeElements>
    <a:clrScheme name="TUe_kleuren">
      <a:dk1>
        <a:sysClr val="windowText" lastClr="000000"/>
      </a:dk1>
      <a:lt1>
        <a:sysClr val="window" lastClr="FFFFFF"/>
      </a:lt1>
      <a:dk2>
        <a:srgbClr val="C81919"/>
      </a:dk2>
      <a:lt2>
        <a:srgbClr val="101073"/>
      </a:lt2>
      <a:accent1>
        <a:srgbClr val="C81919"/>
      </a:accent1>
      <a:accent2>
        <a:srgbClr val="101073"/>
      </a:accent2>
      <a:accent3>
        <a:srgbClr val="0066CC"/>
      </a:accent3>
      <a:accent4>
        <a:srgbClr val="00A2DE"/>
      </a:accent4>
      <a:accent5>
        <a:srgbClr val="84D200"/>
      </a:accent5>
      <a:accent6>
        <a:srgbClr val="CEDF00"/>
      </a:accent6>
      <a:hlink>
        <a:srgbClr val="0563C1"/>
      </a:hlink>
      <a:folHlink>
        <a:srgbClr val="954F72"/>
      </a:folHlink>
    </a:clrScheme>
    <a:fontScheme name="TUe_Calibri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Ue_presentatie16x9.potx" id="{1B6475F5-D373-4660-89EB-4F03E47D006D}" vid="{2086CB6F-6B0A-48B6-8FD8-51377F4AECBD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TUe_presentatie16x9</Template>
  <TotalTime>2049</TotalTime>
  <Words>516</Words>
  <Application>Microsoft Macintosh PowerPoint</Application>
  <PresentationFormat>On-screen Show (16:9)</PresentationFormat>
  <Paragraphs>131</Paragraphs>
  <Slides>19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Britannic Bold</vt:lpstr>
      <vt:lpstr>Calibri</vt:lpstr>
      <vt:lpstr>TUe</vt:lpstr>
      <vt:lpstr>Take the Power of Stories and Gaming into Your Classroom</vt:lpstr>
      <vt:lpstr>Overview</vt:lpstr>
      <vt:lpstr>Why storytelling and gamification?</vt:lpstr>
      <vt:lpstr>During corona</vt:lpstr>
      <vt:lpstr>During corona</vt:lpstr>
      <vt:lpstr>Learning – amazing achievements</vt:lpstr>
      <vt:lpstr>Why storytelling and gamification?</vt:lpstr>
      <vt:lpstr>Learning - What do we know?</vt:lpstr>
      <vt:lpstr>Learning - What do we know?</vt:lpstr>
      <vt:lpstr>Why storytelling and gamification?</vt:lpstr>
      <vt:lpstr>Escape game</vt:lpstr>
      <vt:lpstr>Story line of the escape game in statistics – learning part</vt:lpstr>
      <vt:lpstr>Story line of the escape game in statistics – Exam part</vt:lpstr>
      <vt:lpstr>Prototype results</vt:lpstr>
      <vt:lpstr>Training how to teach online</vt:lpstr>
      <vt:lpstr>Examples</vt:lpstr>
      <vt:lpstr>Training how to teach online</vt:lpstr>
      <vt:lpstr>7 Principles</vt:lpstr>
      <vt:lpstr>Over to you</vt:lpstr>
    </vt:vector>
  </TitlesOfParts>
  <Company>TU/e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Klinkhamer - Nooijens, C.C.</dc:creator>
  <cp:lastModifiedBy>Klabbers, Martijn</cp:lastModifiedBy>
  <cp:revision>360</cp:revision>
  <cp:lastPrinted>2021-05-26T06:33:20Z</cp:lastPrinted>
  <dcterms:created xsi:type="dcterms:W3CDTF">2018-11-21T12:48:52Z</dcterms:created>
  <dcterms:modified xsi:type="dcterms:W3CDTF">2021-12-02T12:45:59Z</dcterms:modified>
</cp:coreProperties>
</file>