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8" r:id="rId3"/>
    <p:sldId id="314" r:id="rId4"/>
    <p:sldId id="313" r:id="rId5"/>
    <p:sldId id="321" r:id="rId6"/>
    <p:sldId id="322" r:id="rId7"/>
    <p:sldId id="331" r:id="rId8"/>
    <p:sldId id="323" r:id="rId9"/>
    <p:sldId id="324" r:id="rId10"/>
    <p:sldId id="326" r:id="rId11"/>
    <p:sldId id="327" r:id="rId12"/>
    <p:sldId id="318" r:id="rId13"/>
    <p:sldId id="317" r:id="rId14"/>
    <p:sldId id="319" r:id="rId15"/>
    <p:sldId id="312" r:id="rId16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3518" autoAdjust="0"/>
  </p:normalViewPr>
  <p:slideViewPr>
    <p:cSldViewPr snapToGrid="0">
      <p:cViewPr varScale="1">
        <p:scale>
          <a:sx n="54" d="100"/>
          <a:sy n="54" d="100"/>
        </p:scale>
        <p:origin x="82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EB%202021\chestionar%20studen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EB%202021\chestionar%20student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EB%202021\chestionar%20studen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angajatori!$A$2</c:f>
              <c:strCache>
                <c:ptCount val="1"/>
                <c:pt idx="0">
                  <c:v>What do you appreciate about your employees who are going through or have graduated a master's program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angajatori!$B$1:$F$1</c:f>
              <c:strCache>
                <c:ptCount val="5"/>
                <c:pt idx="0">
                  <c:v>holistic approach to development processes</c:v>
                </c:pt>
                <c:pt idx="1">
                  <c:v>in-depth specialized skills</c:v>
                </c:pt>
                <c:pt idx="2">
                  <c:v>management competences</c:v>
                </c:pt>
                <c:pt idx="3">
                  <c:v>interdisciplinary competences</c:v>
                </c:pt>
                <c:pt idx="4">
                  <c:v>independence and initiative in work</c:v>
                </c:pt>
              </c:strCache>
            </c:strRef>
          </c:cat>
          <c:val>
            <c:numRef>
              <c:f>angajatori!$B$2:$F$2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3</c:v>
                </c:pt>
                <c:pt idx="3">
                  <c:v>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F0D-86BB-64B5E92A4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5654568"/>
        <c:axId val="515650632"/>
        <c:axId val="0"/>
      </c:bar3DChart>
      <c:catAx>
        <c:axId val="515654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650632"/>
        <c:crosses val="autoZero"/>
        <c:auto val="1"/>
        <c:lblAlgn val="ctr"/>
        <c:lblOffset val="100"/>
        <c:noMultiLvlLbl val="0"/>
      </c:catAx>
      <c:valAx>
        <c:axId val="515650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65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angajatori!$A$9</c:f>
              <c:strCache>
                <c:ptCount val="1"/>
                <c:pt idx="0">
                  <c:v>On the market there is a rich offer of short-term training courses, on narrow topics. What do you think is more useful?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angajatori!$B$8:$E$8</c:f>
              <c:strCache>
                <c:ptCount val="4"/>
                <c:pt idx="0">
                  <c:v>a complete master program in the field of graduation</c:v>
                </c:pt>
                <c:pt idx="1">
                  <c:v>a complete master program in a field other than the one graduated from the license</c:v>
                </c:pt>
                <c:pt idx="2">
                  <c:v>short training courses</c:v>
                </c:pt>
                <c:pt idx="3">
                  <c:v>master program completed with various short courses</c:v>
                </c:pt>
              </c:strCache>
            </c:strRef>
          </c:cat>
          <c:val>
            <c:numRef>
              <c:f>angajatori!$B$9:$E$9</c:f>
              <c:numCache>
                <c:formatCode>0.00%</c:formatCode>
                <c:ptCount val="4"/>
                <c:pt idx="0">
                  <c:v>0.215</c:v>
                </c:pt>
                <c:pt idx="1">
                  <c:v>0.123</c:v>
                </c:pt>
                <c:pt idx="2">
                  <c:v>0.14699999999999999</c:v>
                </c:pt>
                <c:pt idx="3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0-4FD6-BD4B-8B8BF75DC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1772024"/>
        <c:axId val="561774320"/>
      </c:barChart>
      <c:catAx>
        <c:axId val="561772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774320"/>
        <c:crosses val="autoZero"/>
        <c:auto val="1"/>
        <c:lblAlgn val="ctr"/>
        <c:lblOffset val="100"/>
        <c:noMultiLvlLbl val="0"/>
      </c:catAx>
      <c:valAx>
        <c:axId val="56177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772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10673665789"/>
          <c:y val="0.27439814814814817"/>
          <c:w val="0.30793022747156606"/>
          <c:h val="0.5132170457859434"/>
        </c:manualLayout>
      </c:layout>
      <c:pieChart>
        <c:varyColors val="1"/>
        <c:ser>
          <c:idx val="0"/>
          <c:order val="0"/>
          <c:tx>
            <c:strRef>
              <c:f>angajatori!$A$19</c:f>
              <c:strCache>
                <c:ptCount val="1"/>
                <c:pt idx="0">
                  <c:v>If you had to choose between pursuing a master's program and a job, what would you decide?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C-4136-9DFE-2806549061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9C-4136-9DFE-2806549061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angajatori!$B$18:$C$18</c:f>
              <c:strCache>
                <c:ptCount val="2"/>
                <c:pt idx="0">
                  <c:v>The job</c:v>
                </c:pt>
                <c:pt idx="1">
                  <c:v>The master study</c:v>
                </c:pt>
              </c:strCache>
            </c:strRef>
          </c:cat>
          <c:val>
            <c:numRef>
              <c:f>angajatori!$B$19:$C$19</c:f>
              <c:numCache>
                <c:formatCode>0.00%</c:formatCode>
                <c:ptCount val="2"/>
                <c:pt idx="0">
                  <c:v>0.72399999999999998</c:v>
                </c:pt>
                <c:pt idx="1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9C-4136-9DFE-2806549061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262751531058616"/>
          <c:y val="0.30150408282298047"/>
          <c:w val="0.40974475065616806"/>
          <c:h val="0.38831073199183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51AF0-AB98-4372-A31F-3F65DBA99F95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8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8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D9349-F1BC-4339-8919-A813C2D5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0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8A99F-1DB7-494D-8C71-FB8997148BD8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9"/>
            <a:ext cx="533527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8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8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5220B-4AE5-4D72-8C1A-F0B5830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MM, </a:t>
            </a:r>
            <a:r>
              <a:rPr lang="en-US" dirty="0" err="1" smtClean="0"/>
              <a:t>profesor</a:t>
            </a:r>
            <a:r>
              <a:rPr lang="en-US" dirty="0" smtClean="0"/>
              <a:t> at the UPB, </a:t>
            </a:r>
            <a:r>
              <a:rPr lang="en-US" dirty="0" err="1" smtClean="0"/>
              <a:t>dept</a:t>
            </a:r>
            <a:r>
              <a:rPr lang="en-US" dirty="0" smtClean="0"/>
              <a:t> for CS and I am glad to share with you our experience regarding the challenges for the engineering master studies in the society </a:t>
            </a:r>
            <a:r>
              <a:rPr lang="en-US" smtClean="0"/>
              <a:t>4.0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220B-4AE5-4D72-8C1A-F0B58303E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53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220B-4AE5-4D72-8C1A-F0B58303E7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7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over 200 years of existence, UPB is the most representative technical</a:t>
            </a:r>
            <a:r>
              <a:rPr lang="en-US" baseline="0" dirty="0" smtClean="0"/>
              <a:t> university in </a:t>
            </a:r>
            <a:r>
              <a:rPr lang="en-US" baseline="0" dirty="0" err="1" smtClean="0"/>
              <a:t>Romaniain</a:t>
            </a:r>
            <a:r>
              <a:rPr lang="en-US" baseline="0" dirty="0" smtClean="0"/>
              <a:t> Romania.</a:t>
            </a:r>
          </a:p>
          <a:p>
            <a:r>
              <a:rPr lang="en-US" baseline="0" dirty="0" smtClean="0"/>
              <a:t>Over 25000 students attend the study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offered by 15 faculties on bachelor, master and PhD level.</a:t>
            </a:r>
          </a:p>
          <a:p>
            <a:r>
              <a:rPr lang="en-US" baseline="0" dirty="0" smtClean="0"/>
              <a:t>Teaching is done mainly </a:t>
            </a:r>
            <a:r>
              <a:rPr lang="en-US" baseline="0" dirty="0" err="1" smtClean="0"/>
              <a:t>mainly</a:t>
            </a:r>
            <a:r>
              <a:rPr lang="en-US" baseline="0" dirty="0" smtClean="0"/>
              <a:t> in traditional f2f form, but we implement also different forms of online education.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1200" b="1" dirty="0" smtClean="0"/>
              <a:t>We also participate in joint education programs (under </a:t>
            </a:r>
            <a:r>
              <a:rPr lang="en-US" sz="1100" dirty="0" smtClean="0"/>
              <a:t>ERASMUS or Bilateral agreements)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220B-4AE5-4D72-8C1A-F0B58303E7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220B-4AE5-4D72-8C1A-F0B58303E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0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220B-4AE5-4D72-8C1A-F0B58303E7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220B-4AE5-4D72-8C1A-F0B58303E7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2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220B-4AE5-4D72-8C1A-F0B58303E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0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220B-4AE5-4D72-8C1A-F0B58303E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the jobs in engineering require bachelor level of competences;</a:t>
            </a:r>
          </a:p>
          <a:p>
            <a:r>
              <a:rPr lang="en-US" dirty="0" smtClean="0"/>
              <a:t>The rapid technological evolution cannot be followed by equally rapid update of study programs;</a:t>
            </a:r>
          </a:p>
          <a:p>
            <a:r>
              <a:rPr lang="en-US" dirty="0" smtClean="0"/>
              <a:t>The diversity of existing work environment, tools, methods in a specific field cannot be covered by a study program;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220B-4AE5-4D72-8C1A-F0B58303E7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08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220B-4AE5-4D72-8C1A-F0B58303E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5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5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0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8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2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3E69-741C-48B0-BFB9-965DC7CCA77F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89C9-A6EE-473B-AFB6-CE351FE98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170"/>
            <a:ext cx="9458960" cy="372291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ENGINEERING MASTER STUDIES BETWEEN TEACHING CHALLENGES AND SOCIETY 4.0 REALITIES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58380"/>
            <a:ext cx="5167086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Prof. Mariana Mocanu, PhD</a:t>
            </a:r>
          </a:p>
          <a:p>
            <a:r>
              <a:rPr lang="en-US" dirty="0" smtClean="0"/>
              <a:t>University </a:t>
            </a:r>
            <a:r>
              <a:rPr lang="en-US" dirty="0" err="1" smtClean="0"/>
              <a:t>Politehnica</a:t>
            </a:r>
            <a:r>
              <a:rPr lang="en-US" dirty="0" smtClean="0"/>
              <a:t> of Bucharest</a:t>
            </a:r>
            <a:endParaRPr lang="ro-RO" dirty="0" smtClean="0"/>
          </a:p>
          <a:p>
            <a:endParaRPr lang="ro-RO" dirty="0"/>
          </a:p>
          <a:p>
            <a:r>
              <a:rPr lang="ro-RO" sz="2800" i="1" dirty="0" smtClean="0"/>
              <a:t>OEB202</a:t>
            </a:r>
            <a:r>
              <a:rPr lang="en-US" sz="2800" i="1" dirty="0" smtClean="0"/>
              <a:t>1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297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360"/>
            <a:ext cx="10515600" cy="16560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We asked the students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b="1" i="1" dirty="0"/>
              <a:t>On the market there is a rich offer of short-term training courses, on narrow topics. What do you think is more useful</a:t>
            </a:r>
            <a:r>
              <a:rPr lang="en-US" sz="3100" b="1" i="1" dirty="0" smtClean="0"/>
              <a:t>?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711554"/>
              </p:ext>
            </p:extLst>
          </p:nvPr>
        </p:nvGraphicFramePr>
        <p:xfrm>
          <a:off x="1168400" y="2123440"/>
          <a:ext cx="9855200" cy="434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32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623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We asked the students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i="1" dirty="0"/>
              <a:t>If you had to choose between pursuing a master's program and a job, what would you decide?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32042"/>
              </p:ext>
            </p:extLst>
          </p:nvPr>
        </p:nvGraphicFramePr>
        <p:xfrm>
          <a:off x="838200" y="2082801"/>
          <a:ext cx="10515600" cy="409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22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Does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 higher qualification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offer more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job opportunities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172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Profile of jobs;</a:t>
            </a:r>
          </a:p>
          <a:p>
            <a:r>
              <a:rPr lang="en-US" dirty="0" smtClean="0"/>
              <a:t>Technological evolution;</a:t>
            </a:r>
          </a:p>
          <a:p>
            <a:r>
              <a:rPr lang="en-US" dirty="0" smtClean="0"/>
              <a:t>Increased diversity of solutions;</a:t>
            </a:r>
          </a:p>
          <a:p>
            <a:r>
              <a:rPr lang="en-US" dirty="0" smtClean="0"/>
              <a:t>A narrow specialization lowers the job availability</a:t>
            </a:r>
          </a:p>
          <a:p>
            <a:endParaRPr lang="en-US" dirty="0"/>
          </a:p>
        </p:txBody>
      </p:sp>
      <p:grpSp>
        <p:nvGrpSpPr>
          <p:cNvPr id="6" name="Canvas 3"/>
          <p:cNvGrpSpPr/>
          <p:nvPr/>
        </p:nvGrpSpPr>
        <p:grpSpPr>
          <a:xfrm>
            <a:off x="4989830" y="1993265"/>
            <a:ext cx="5971540" cy="3582670"/>
            <a:chOff x="0" y="0"/>
            <a:chExt cx="5971540" cy="358267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5971540" cy="358267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8" name="AutoShape 4"/>
            <p:cNvCxnSpPr>
              <a:cxnSpLocks noChangeShapeType="1"/>
            </p:cNvCxnSpPr>
            <p:nvPr/>
          </p:nvCxnSpPr>
          <p:spPr bwMode="auto">
            <a:xfrm>
              <a:off x="699770" y="2800350"/>
              <a:ext cx="4953000" cy="1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5"/>
            <p:cNvCxnSpPr>
              <a:cxnSpLocks noChangeShapeType="1"/>
            </p:cNvCxnSpPr>
            <p:nvPr/>
          </p:nvCxnSpPr>
          <p:spPr bwMode="auto">
            <a:xfrm flipV="1">
              <a:off x="699770" y="721360"/>
              <a:ext cx="1270" cy="20789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</p:cNvCxnSpPr>
            <p:nvPr/>
          </p:nvCxnSpPr>
          <p:spPr bwMode="auto">
            <a:xfrm>
              <a:off x="1287780" y="2736215"/>
              <a:ext cx="1270" cy="1670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7"/>
            <p:cNvCxnSpPr>
              <a:cxnSpLocks noChangeShapeType="1"/>
            </p:cNvCxnSpPr>
            <p:nvPr/>
          </p:nvCxnSpPr>
          <p:spPr bwMode="auto">
            <a:xfrm>
              <a:off x="1745615" y="2736850"/>
              <a:ext cx="1905" cy="1663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8"/>
            <p:cNvCxnSpPr>
              <a:cxnSpLocks noChangeShapeType="1"/>
            </p:cNvCxnSpPr>
            <p:nvPr/>
          </p:nvCxnSpPr>
          <p:spPr bwMode="auto">
            <a:xfrm>
              <a:off x="2186305" y="2726055"/>
              <a:ext cx="1270" cy="1670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9"/>
            <p:cNvCxnSpPr>
              <a:cxnSpLocks noChangeShapeType="1"/>
            </p:cNvCxnSpPr>
            <p:nvPr/>
          </p:nvCxnSpPr>
          <p:spPr bwMode="auto">
            <a:xfrm>
              <a:off x="2653665" y="2726055"/>
              <a:ext cx="635" cy="1670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3176270" y="2720340"/>
              <a:ext cx="635" cy="1670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1"/>
            <p:cNvCxnSpPr>
              <a:cxnSpLocks noChangeShapeType="1"/>
            </p:cNvCxnSpPr>
            <p:nvPr/>
          </p:nvCxnSpPr>
          <p:spPr bwMode="auto">
            <a:xfrm>
              <a:off x="3622675" y="2736850"/>
              <a:ext cx="635" cy="1670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2"/>
            <p:cNvCxnSpPr>
              <a:cxnSpLocks noChangeShapeType="1"/>
            </p:cNvCxnSpPr>
            <p:nvPr/>
          </p:nvCxnSpPr>
          <p:spPr bwMode="auto">
            <a:xfrm>
              <a:off x="4036060" y="2736850"/>
              <a:ext cx="635" cy="1670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>
              <a:off x="4427855" y="2731770"/>
              <a:ext cx="635" cy="1670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885055" y="2953385"/>
              <a:ext cx="1007745" cy="392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EQF Levels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134745" y="2953385"/>
              <a:ext cx="3750310" cy="3365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1           2          3          4            5         </a:t>
              </a:r>
              <a:r>
                <a:rPr lang="en-US" sz="1200" b="1">
                  <a:solidFill>
                    <a:srgbClr val="E36C0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6         7        8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90170" y="149860"/>
              <a:ext cx="1170305" cy="5060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no. of possible occupations</a:t>
              </a:r>
            </a:p>
          </p:txBody>
        </p: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 flipH="1">
              <a:off x="612140" y="2544445"/>
              <a:ext cx="20447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8"/>
            <p:cNvCxnSpPr>
              <a:cxnSpLocks noChangeShapeType="1"/>
            </p:cNvCxnSpPr>
            <p:nvPr/>
          </p:nvCxnSpPr>
          <p:spPr bwMode="auto">
            <a:xfrm flipH="1">
              <a:off x="612140" y="1967865"/>
              <a:ext cx="20447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9"/>
            <p:cNvCxnSpPr>
              <a:cxnSpLocks noChangeShapeType="1"/>
            </p:cNvCxnSpPr>
            <p:nvPr/>
          </p:nvCxnSpPr>
          <p:spPr bwMode="auto">
            <a:xfrm flipH="1">
              <a:off x="612140" y="2255520"/>
              <a:ext cx="20447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0"/>
            <p:cNvCxnSpPr>
              <a:cxnSpLocks noChangeShapeType="1"/>
            </p:cNvCxnSpPr>
            <p:nvPr/>
          </p:nvCxnSpPr>
          <p:spPr bwMode="auto">
            <a:xfrm flipH="1">
              <a:off x="594360" y="1205865"/>
              <a:ext cx="20447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1"/>
            <p:cNvCxnSpPr>
              <a:cxnSpLocks noChangeShapeType="1"/>
            </p:cNvCxnSpPr>
            <p:nvPr/>
          </p:nvCxnSpPr>
          <p:spPr bwMode="auto">
            <a:xfrm flipH="1">
              <a:off x="594995" y="930910"/>
              <a:ext cx="20447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Freeform 25"/>
            <p:cNvSpPr/>
            <p:nvPr/>
          </p:nvSpPr>
          <p:spPr>
            <a:xfrm>
              <a:off x="1066800" y="1143000"/>
              <a:ext cx="2520043" cy="1469572"/>
            </a:xfrm>
            <a:custGeom>
              <a:avLst/>
              <a:gdLst>
                <a:gd name="connsiteX0" fmla="*/ 0 w 2977243"/>
                <a:gd name="connsiteY0" fmla="*/ 1861457 h 1861457"/>
                <a:gd name="connsiteX1" fmla="*/ 919843 w 2977243"/>
                <a:gd name="connsiteY1" fmla="*/ 1186543 h 1861457"/>
                <a:gd name="connsiteX2" fmla="*/ 2209800 w 2977243"/>
                <a:gd name="connsiteY2" fmla="*/ 669471 h 1861457"/>
                <a:gd name="connsiteX3" fmla="*/ 2977243 w 2977243"/>
                <a:gd name="connsiteY3" fmla="*/ 0 h 1861457"/>
                <a:gd name="connsiteX4" fmla="*/ 2977243 w 2977243"/>
                <a:gd name="connsiteY4" fmla="*/ 0 h 18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7243" h="1861457">
                  <a:moveTo>
                    <a:pt x="0" y="1861457"/>
                  </a:moveTo>
                  <a:cubicBezTo>
                    <a:pt x="275771" y="1623332"/>
                    <a:pt x="551543" y="1385207"/>
                    <a:pt x="919843" y="1186543"/>
                  </a:cubicBezTo>
                  <a:cubicBezTo>
                    <a:pt x="1288143" y="987879"/>
                    <a:pt x="1866900" y="867228"/>
                    <a:pt x="2209800" y="669471"/>
                  </a:cubicBezTo>
                  <a:cubicBezTo>
                    <a:pt x="2552700" y="471714"/>
                    <a:pt x="2977243" y="0"/>
                    <a:pt x="2977243" y="0"/>
                  </a:cubicBezTo>
                  <a:lnTo>
                    <a:pt x="2977243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92286" y="544286"/>
              <a:ext cx="810986" cy="604157"/>
            </a:xfrm>
            <a:custGeom>
              <a:avLst/>
              <a:gdLst>
                <a:gd name="connsiteX0" fmla="*/ 0 w 810986"/>
                <a:gd name="connsiteY0" fmla="*/ 604157 h 604157"/>
                <a:gd name="connsiteX1" fmla="*/ 250372 w 810986"/>
                <a:gd name="connsiteY1" fmla="*/ 234043 h 604157"/>
                <a:gd name="connsiteX2" fmla="*/ 767443 w 810986"/>
                <a:gd name="connsiteY2" fmla="*/ 21772 h 604157"/>
                <a:gd name="connsiteX3" fmla="*/ 767443 w 810986"/>
                <a:gd name="connsiteY3" fmla="*/ 21772 h 604157"/>
                <a:gd name="connsiteX4" fmla="*/ 767443 w 810986"/>
                <a:gd name="connsiteY4" fmla="*/ 21772 h 604157"/>
                <a:gd name="connsiteX5" fmla="*/ 810986 w 810986"/>
                <a:gd name="connsiteY5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986" h="604157">
                  <a:moveTo>
                    <a:pt x="0" y="604157"/>
                  </a:moveTo>
                  <a:cubicBezTo>
                    <a:pt x="61232" y="467632"/>
                    <a:pt x="122465" y="331107"/>
                    <a:pt x="250372" y="234043"/>
                  </a:cubicBezTo>
                  <a:cubicBezTo>
                    <a:pt x="378279" y="136979"/>
                    <a:pt x="767443" y="21772"/>
                    <a:pt x="767443" y="21772"/>
                  </a:cubicBezTo>
                  <a:lnTo>
                    <a:pt x="767443" y="21772"/>
                  </a:lnTo>
                  <a:lnTo>
                    <a:pt x="767443" y="21772"/>
                  </a:lnTo>
                  <a:lnTo>
                    <a:pt x="810986" y="0"/>
                  </a:lnTo>
                </a:path>
              </a:pathLst>
            </a:custGeom>
            <a:ln w="381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603172" y="933566"/>
              <a:ext cx="881701" cy="1229788"/>
            </a:xfrm>
            <a:custGeom>
              <a:avLst/>
              <a:gdLst>
                <a:gd name="connsiteX0" fmla="*/ 0 w 881701"/>
                <a:gd name="connsiteY0" fmla="*/ 203992 h 1229788"/>
                <a:gd name="connsiteX1" fmla="*/ 244928 w 881701"/>
                <a:gd name="connsiteY1" fmla="*/ 62477 h 1229788"/>
                <a:gd name="connsiteX2" fmla="*/ 805543 w 881701"/>
                <a:gd name="connsiteY2" fmla="*/ 1096620 h 1229788"/>
                <a:gd name="connsiteX3" fmla="*/ 876300 w 881701"/>
                <a:gd name="connsiteY3" fmla="*/ 1216363 h 1229788"/>
                <a:gd name="connsiteX4" fmla="*/ 876300 w 881701"/>
                <a:gd name="connsiteY4" fmla="*/ 1216363 h 122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01" h="1229788">
                  <a:moveTo>
                    <a:pt x="0" y="203992"/>
                  </a:moveTo>
                  <a:cubicBezTo>
                    <a:pt x="55335" y="58849"/>
                    <a:pt x="110671" y="-86294"/>
                    <a:pt x="244928" y="62477"/>
                  </a:cubicBezTo>
                  <a:cubicBezTo>
                    <a:pt x="379185" y="211248"/>
                    <a:pt x="700314" y="904306"/>
                    <a:pt x="805543" y="1096620"/>
                  </a:cubicBezTo>
                  <a:cubicBezTo>
                    <a:pt x="910772" y="1288934"/>
                    <a:pt x="876300" y="1216363"/>
                    <a:pt x="876300" y="1216363"/>
                  </a:cubicBezTo>
                  <a:lnTo>
                    <a:pt x="876300" y="1216363"/>
                  </a:ln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280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243205"/>
            <a:ext cx="10510520" cy="97599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Labor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market and education regulations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6353"/>
              </p:ext>
            </p:extLst>
          </p:nvPr>
        </p:nvGraphicFramePr>
        <p:xfrm>
          <a:off x="802640" y="1117601"/>
          <a:ext cx="10332720" cy="5443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0720">
                  <a:extLst>
                    <a:ext uri="{9D8B030D-6E8A-4147-A177-3AD203B41FA5}">
                      <a16:colId xmlns:a16="http://schemas.microsoft.com/office/drawing/2014/main" val="476498173"/>
                    </a:ext>
                  </a:extLst>
                </a:gridCol>
                <a:gridCol w="2152792">
                  <a:extLst>
                    <a:ext uri="{9D8B030D-6E8A-4147-A177-3AD203B41FA5}">
                      <a16:colId xmlns:a16="http://schemas.microsoft.com/office/drawing/2014/main" val="1195935796"/>
                    </a:ext>
                  </a:extLst>
                </a:gridCol>
                <a:gridCol w="2104139">
                  <a:extLst>
                    <a:ext uri="{9D8B030D-6E8A-4147-A177-3AD203B41FA5}">
                      <a16:colId xmlns:a16="http://schemas.microsoft.com/office/drawing/2014/main" val="1734879673"/>
                    </a:ext>
                  </a:extLst>
                </a:gridCol>
                <a:gridCol w="1495146">
                  <a:extLst>
                    <a:ext uri="{9D8B030D-6E8A-4147-A177-3AD203B41FA5}">
                      <a16:colId xmlns:a16="http://schemas.microsoft.com/office/drawing/2014/main" val="3634045075"/>
                    </a:ext>
                  </a:extLst>
                </a:gridCol>
                <a:gridCol w="1359923">
                  <a:extLst>
                    <a:ext uri="{9D8B030D-6E8A-4147-A177-3AD203B41FA5}">
                      <a16:colId xmlns:a16="http://schemas.microsoft.com/office/drawing/2014/main" val="1693577318"/>
                    </a:ext>
                  </a:extLst>
                </a:gridCol>
              </a:tblGrid>
              <a:tr h="33139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ISCO -08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ISCED 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ISCED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EQF Levels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57013"/>
                  </a:ext>
                </a:extLst>
              </a:tr>
              <a:tr h="393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Skill levels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Education requirements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79480"/>
                  </a:ext>
                </a:extLst>
              </a:tr>
              <a:tr h="590996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4 - performance of tasks that require complex problem-solving, decision-making and creativity based on an extensive body of theoretical and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Level 5a or higher;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Experience;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Training on-the-job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second stage of tertiary education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Doctorate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Doctorate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11127"/>
                  </a:ext>
                </a:extLst>
              </a:tr>
              <a:tr h="393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first stage of tertiary education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Master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Master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65378"/>
                  </a:ext>
                </a:extLst>
              </a:tr>
              <a:tr h="393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Bachelor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Bachelor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764826"/>
                  </a:ext>
                </a:extLst>
              </a:tr>
              <a:tr h="59099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3 - performance of complex technical and practical tasks that require an extensive body of factual, technical and procedural knowledge in a specialized field.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Level 5b;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Experience;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Training on-the-job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first stage of tertiary education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Short cycle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414723"/>
                  </a:ext>
                </a:extLst>
              </a:tr>
              <a:tr h="590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post secondary non-tertiary education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73906"/>
                  </a:ext>
                </a:extLst>
              </a:tr>
              <a:tr h="59099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2 - performance of tasks such as operating machinery and electronic equipment; driving vehicles; maintenance and repair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Level 4 / 3 / 2;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Experience;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Training on-the-job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upper secondary education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08546"/>
                  </a:ext>
                </a:extLst>
              </a:tr>
              <a:tr h="590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lower secondary education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41205"/>
                  </a:ext>
                </a:extLst>
              </a:tr>
              <a:tr h="590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1 - performance of simple and routine physical or manual tasks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Level 1;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Training on-the-job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1rimary education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51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3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Conclusions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Closer collaboration with the labor market is </a:t>
            </a:r>
            <a:r>
              <a:rPr lang="en-US" dirty="0" smtClean="0"/>
              <a:t>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Greater flexibility is needed in organizing master's </a:t>
            </a:r>
            <a:r>
              <a:rPr lang="en-US" dirty="0" smtClean="0"/>
              <a:t>studies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Accreditation, periodic evaluation and management of master's programs is cumbersome and does not allow a rapid response to market requirements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Modular programs, based on microcredit developed in collaboration with economic agents, can be a solution for the future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question is how to equate a microcredit amount with a master's program that has clear objectives and a sound curriculum.</a:t>
            </a:r>
          </a:p>
        </p:txBody>
      </p:sp>
    </p:spTree>
    <p:extLst>
      <p:ext uri="{BB962C8B-B14F-4D97-AF65-F5344CB8AC3E}">
        <p14:creationId xmlns:p14="http://schemas.microsoft.com/office/powerpoint/2010/main" val="64741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38288"/>
          </a:xfrm>
        </p:spPr>
        <p:txBody>
          <a:bodyPr/>
          <a:lstStyle/>
          <a:p>
            <a:pPr algn="ctr"/>
            <a:r>
              <a:rPr lang="ro-RO" dirty="0" err="1" smtClean="0"/>
              <a:t>Thank</a:t>
            </a:r>
            <a:r>
              <a:rPr lang="ro-RO" dirty="0" smtClean="0"/>
              <a:t> </a:t>
            </a:r>
            <a:r>
              <a:rPr lang="ro-RO" dirty="0" err="1" smtClean="0"/>
              <a:t>you</a:t>
            </a:r>
            <a:r>
              <a:rPr lang="ro-RO" dirty="0" smtClean="0"/>
              <a:t> for </a:t>
            </a:r>
            <a:r>
              <a:rPr lang="ro-RO" dirty="0" err="1" smtClean="0"/>
              <a:t>your</a:t>
            </a:r>
            <a:r>
              <a:rPr lang="ro-RO" dirty="0" smtClean="0"/>
              <a:t> </a:t>
            </a:r>
            <a:r>
              <a:rPr lang="ro-RO" dirty="0" err="1" smtClean="0"/>
              <a:t>attention</a:t>
            </a:r>
            <a:r>
              <a:rPr lang="ro-RO" dirty="0" smtClean="0"/>
              <a:t>!</a:t>
            </a:r>
            <a:br>
              <a:rPr lang="ro-RO" dirty="0" smtClean="0"/>
            </a:br>
            <a:r>
              <a:rPr lang="ro-RO" dirty="0" err="1" smtClean="0"/>
              <a:t>See</a:t>
            </a:r>
            <a:r>
              <a:rPr lang="ro-RO" dirty="0" smtClean="0"/>
              <a:t> </a:t>
            </a:r>
            <a:r>
              <a:rPr lang="ro-RO" dirty="0" err="1" smtClean="0"/>
              <a:t>you</a:t>
            </a:r>
            <a:r>
              <a:rPr lang="ro-RO" dirty="0" smtClean="0"/>
              <a:t> </a:t>
            </a:r>
            <a:r>
              <a:rPr lang="ro-RO" dirty="0" err="1" smtClean="0"/>
              <a:t>soon</a:t>
            </a:r>
            <a:r>
              <a:rPr lang="ro-RO" dirty="0" smtClean="0"/>
              <a:t> in </a:t>
            </a:r>
            <a:r>
              <a:rPr lang="ro-RO" dirty="0" err="1" smtClean="0"/>
              <a:t>Bucharest</a:t>
            </a:r>
            <a:r>
              <a:rPr lang="ro-RO" dirty="0" smtClean="0"/>
              <a:t>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" y="1451428"/>
            <a:ext cx="12186666" cy="54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22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University </a:t>
            </a:r>
            <a:r>
              <a:rPr lang="en-US" b="1" dirty="0"/>
              <a:t>POLITEHNICA</a:t>
            </a:r>
            <a:r>
              <a:rPr lang="en-US" dirty="0"/>
              <a:t> of Bucharest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7" y="1473200"/>
            <a:ext cx="10515600" cy="5384800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 smtClean="0"/>
              <a:t>Established in 1818 as the first HE engineering institution </a:t>
            </a:r>
          </a:p>
          <a:p>
            <a:pPr marL="378900" indent="-571500" algn="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600" dirty="0" smtClean="0"/>
              <a:t>over 25.000 students (bachelor, master, PhD</a:t>
            </a:r>
            <a:r>
              <a:rPr lang="en-US" sz="3600" dirty="0"/>
              <a:t>) </a:t>
            </a:r>
            <a:endParaRPr lang="en-US" sz="3600" dirty="0" smtClean="0"/>
          </a:p>
          <a:p>
            <a:pPr marL="378900" indent="-571500" algn="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600" dirty="0" smtClean="0"/>
              <a:t>15 </a:t>
            </a:r>
            <a:r>
              <a:rPr lang="en-US" sz="3600" dirty="0"/>
              <a:t>engineering </a:t>
            </a:r>
            <a:r>
              <a:rPr lang="en-US" sz="3600" dirty="0" smtClean="0"/>
              <a:t>faculties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 smtClean="0"/>
              <a:t>We offer education in several forms</a:t>
            </a:r>
            <a:r>
              <a:rPr lang="en-US" sz="3600" dirty="0" smtClean="0"/>
              <a:t>: </a:t>
            </a:r>
          </a:p>
          <a:p>
            <a:pPr marL="3871913" indent="-4065588" algn="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600" dirty="0"/>
              <a:t>Face to face </a:t>
            </a:r>
            <a:r>
              <a:rPr lang="en-US" sz="3600" dirty="0" smtClean="0"/>
              <a:t>learning; Distance learning; </a:t>
            </a:r>
            <a:r>
              <a:rPr lang="ro-RO" sz="3600" dirty="0" smtClean="0"/>
              <a:t>CAI</a:t>
            </a:r>
            <a:r>
              <a:rPr lang="en-US" sz="3600" dirty="0" smtClean="0"/>
              <a:t> - Computer </a:t>
            </a:r>
            <a:r>
              <a:rPr lang="en-US" sz="3600" dirty="0"/>
              <a:t>Aided </a:t>
            </a:r>
            <a:r>
              <a:rPr lang="en-US" sz="3600" dirty="0" smtClean="0"/>
              <a:t>Instruction; CBL </a:t>
            </a:r>
            <a:r>
              <a:rPr lang="en-US" sz="3600" dirty="0"/>
              <a:t>– Computer Based </a:t>
            </a:r>
            <a:r>
              <a:rPr lang="en-US" sz="3600" dirty="0" smtClean="0"/>
              <a:t>Learning; WBL </a:t>
            </a:r>
            <a:r>
              <a:rPr lang="en-US" sz="3600" dirty="0"/>
              <a:t>– Web-Based </a:t>
            </a:r>
            <a:r>
              <a:rPr lang="en-US" sz="3600" dirty="0" smtClean="0"/>
              <a:t>Learning; Blended Learning</a:t>
            </a:r>
          </a:p>
          <a:p>
            <a:pPr marL="3779838" indent="-3973513" algn="r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3586163" algn="l"/>
              </a:tabLst>
            </a:pPr>
            <a:r>
              <a:rPr lang="en-US" sz="4000" b="1" dirty="0" smtClean="0"/>
              <a:t>We are part of EELISA - </a:t>
            </a:r>
            <a:r>
              <a:rPr lang="en-US" sz="4000" dirty="0" smtClean="0"/>
              <a:t>European </a:t>
            </a:r>
            <a:r>
              <a:rPr lang="en-US" sz="4000" dirty="0"/>
              <a:t>Engineering Learning Innovation and Science Alliance</a:t>
            </a:r>
            <a:endParaRPr lang="en-US" sz="4000" b="1" dirty="0" smtClean="0"/>
          </a:p>
          <a:p>
            <a:pPr marL="3779838" indent="-3973513" algn="r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3586163" algn="l"/>
              </a:tabLst>
            </a:pPr>
            <a:r>
              <a:rPr lang="en-US" sz="4000" b="1" dirty="0" smtClean="0"/>
              <a:t>We participate in joint education programs </a:t>
            </a:r>
          </a:p>
          <a:p>
            <a:pPr marL="378900" indent="-571500" algn="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600" dirty="0" smtClean="0"/>
              <a:t>ERASMUS</a:t>
            </a:r>
          </a:p>
          <a:p>
            <a:pPr marL="378900" indent="-571500" algn="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600" dirty="0" smtClean="0"/>
              <a:t>Bilateral agreements</a:t>
            </a:r>
          </a:p>
          <a:p>
            <a:pPr algn="r">
              <a:buFont typeface="Calibri" panose="020F0502020204030204" pitchFamily="34" charset="0"/>
              <a:buChar char="₋"/>
            </a:pPr>
            <a:endParaRPr lang="en-US" dirty="0"/>
          </a:p>
          <a:p>
            <a:pPr algn="r">
              <a:buFont typeface="Calibri" panose="020F0502020204030204" pitchFamily="34" charset="0"/>
              <a:buChar char="₋"/>
            </a:pPr>
            <a:endParaRPr lang="en-US" dirty="0" smtClean="0"/>
          </a:p>
          <a:p>
            <a:pPr algn="r">
              <a:buFont typeface="Calibri" panose="020F0502020204030204" pitchFamily="34" charset="0"/>
              <a:buChar char="₋"/>
            </a:pPr>
            <a:endParaRPr lang="en-US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Industry 4.0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Industry </a:t>
            </a:r>
            <a:r>
              <a:rPr lang="en-US" dirty="0"/>
              <a:t>4.0 is the digital transformation of manufacturing/production and related industries and value creation </a:t>
            </a:r>
            <a:r>
              <a:rPr lang="en-US" dirty="0" smtClean="0"/>
              <a:t>processes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Optimize </a:t>
            </a:r>
            <a:r>
              <a:rPr lang="en-US" dirty="0"/>
              <a:t>Operations and Shape Future Innovation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Interconnected </a:t>
            </a:r>
            <a:r>
              <a:rPr lang="en-US" b="1" dirty="0">
                <a:solidFill>
                  <a:srgbClr val="FF0000"/>
                </a:solidFill>
              </a:rPr>
              <a:t>environment of people and infrastructure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smtClean="0"/>
              <a:t>Post-digital reality requires: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Openness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Collaboration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Sharing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Engineering master studies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UPB offers 174 master’s study programs – 33 in foreign languages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Prepare </a:t>
            </a:r>
            <a:r>
              <a:rPr lang="en-US" dirty="0"/>
              <a:t>highly skilled </a:t>
            </a:r>
            <a:r>
              <a:rPr lang="en-US" dirty="0" smtClean="0"/>
              <a:t>master graduates for Industry 4.0 labor market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 the specific area of activity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 using tools and methods based on advanced technologies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 communicating (people and machines)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Offer better opportunities to access good jobs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wider spectrum of </a:t>
            </a:r>
            <a:r>
              <a:rPr lang="en-US" dirty="0" smtClean="0"/>
              <a:t>jobs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better paid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0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We asked the students: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i="1" dirty="0"/>
              <a:t>To what extent do you consider that the master's degree contributes to career advancement? 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524000"/>
            <a:ext cx="5183188" cy="123952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To what extent do you consider that the learning outcomes (competencies, abilities) acquired by following the master's program are useful in your work?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7680" y="6207760"/>
            <a:ext cx="570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sz="2000" i="1" dirty="0"/>
              <a:t>0 = not at all; 5 = very much</a:t>
            </a:r>
            <a:r>
              <a:rPr lang="en-US" dirty="0"/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" y="2956560"/>
            <a:ext cx="5520055" cy="305816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956560"/>
            <a:ext cx="5183188" cy="3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We asked the students: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i="1" dirty="0"/>
              <a:t>To what extent do you consider an interdisciplinary master's program useful to you?</a:t>
            </a:r>
            <a:r>
              <a:rPr lang="en-US" i="1" dirty="0" smtClean="0"/>
              <a:t>  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524000"/>
            <a:ext cx="5183188" cy="1087120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To what extent do you consider a master's program focused on mastering advanced technologies to be useful?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7680" y="6207760"/>
            <a:ext cx="570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sz="2000" i="1" dirty="0"/>
              <a:t>0 = not at all; 5 = very much</a:t>
            </a:r>
            <a:r>
              <a:rPr lang="en-US" dirty="0"/>
              <a:t>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108" y="2869565"/>
            <a:ext cx="5157787" cy="303339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849563"/>
            <a:ext cx="5183188" cy="292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9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We asked the students: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/>
              <a:t>To what extent </a:t>
            </a:r>
            <a:r>
              <a:rPr lang="en-US" i="1" dirty="0" smtClean="0"/>
              <a:t>being employed helps you go through the master’s program?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524000"/>
            <a:ext cx="5183188" cy="1087120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To what extent are you encouraged by your employer to pursue a master's program at the same time as taking a job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27680" y="6207760"/>
            <a:ext cx="570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sz="2000" i="1" dirty="0"/>
              <a:t>0 = not at all; 5 = very much</a:t>
            </a:r>
            <a:r>
              <a:rPr lang="en-US" dirty="0"/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908" y="2804160"/>
            <a:ext cx="5157787" cy="306832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804161"/>
            <a:ext cx="518318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4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721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We asked the employers: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4000"/>
            <a:ext cx="5157787" cy="981075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To what extent do you take into account the level of education of the candidates when hiring?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7022" y="3504826"/>
            <a:ext cx="5780553" cy="245909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4000"/>
            <a:ext cx="5183188" cy="981075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To what extent are you willing to sponsor a master's program that prepares master's students in your field of activity?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199" y="3500677"/>
            <a:ext cx="5549327" cy="2463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7680" y="6207760"/>
            <a:ext cx="570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sz="2000" i="1" dirty="0"/>
              <a:t>0 = not at all; 5 = very much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221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639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We asked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employers: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i="1" dirty="0"/>
              <a:t>What do you appreciate about your employees who are going through or have graduated a master's </a:t>
            </a:r>
            <a:r>
              <a:rPr lang="en-US" sz="3100" b="1" i="1" dirty="0" smtClean="0"/>
              <a:t>program?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168409"/>
              </p:ext>
            </p:extLst>
          </p:nvPr>
        </p:nvGraphicFramePr>
        <p:xfrm>
          <a:off x="838200" y="2042160"/>
          <a:ext cx="10515600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8004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914</Words>
  <Application>Microsoft Office PowerPoint</Application>
  <PresentationFormat>Widescreen</PresentationFormat>
  <Paragraphs>147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ENGINEERING MASTER STUDIES BETWEEN TEACHING CHALLENGES AND SOCIETY 4.0 REALITIES</vt:lpstr>
      <vt:lpstr>The University POLITEHNICA of Bucharest </vt:lpstr>
      <vt:lpstr>Industry 4.0</vt:lpstr>
      <vt:lpstr>Engineering master studies</vt:lpstr>
      <vt:lpstr>We asked the students:</vt:lpstr>
      <vt:lpstr>We asked the students:</vt:lpstr>
      <vt:lpstr>We asked the students:</vt:lpstr>
      <vt:lpstr>We asked the employers:</vt:lpstr>
      <vt:lpstr>We asked employers: What do you appreciate about your employees who are going through or have graduated a master's program?</vt:lpstr>
      <vt:lpstr>We asked the students: On the market there is a rich offer of short-term training courses, on narrow topics. What do you think is more useful?</vt:lpstr>
      <vt:lpstr>We asked the students: If you had to choose between pursuing a master's program and a job, what would you decide?</vt:lpstr>
      <vt:lpstr>Does a higher qualification offer more job opportunities?</vt:lpstr>
      <vt:lpstr>Labor market and education regulations</vt:lpstr>
      <vt:lpstr>Conclusions </vt:lpstr>
      <vt:lpstr>Thank you for your attention! See you soon in Bucharest!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Advantages and Disadvantages of Online Teaching in Engineering</dc:title>
  <dc:creator>Mariana Ionela Mocanu (24470)</dc:creator>
  <cp:lastModifiedBy>Mariana Ionela Mocanu (24470)</cp:lastModifiedBy>
  <cp:revision>121</cp:revision>
  <cp:lastPrinted>2021-11-21T19:26:26Z</cp:lastPrinted>
  <dcterms:created xsi:type="dcterms:W3CDTF">2020-11-13T06:55:21Z</dcterms:created>
  <dcterms:modified xsi:type="dcterms:W3CDTF">2021-12-07T08:02:25Z</dcterms:modified>
</cp:coreProperties>
</file>